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60"/>
  </p:notesMasterIdLst>
  <p:sldIdLst>
    <p:sldId id="288" r:id="rId2"/>
    <p:sldId id="352" r:id="rId3"/>
    <p:sldId id="351" r:id="rId4"/>
    <p:sldId id="260" r:id="rId5"/>
    <p:sldId id="259" r:id="rId6"/>
    <p:sldId id="263" r:id="rId7"/>
    <p:sldId id="347" r:id="rId8"/>
    <p:sldId id="360" r:id="rId9"/>
    <p:sldId id="346" r:id="rId10"/>
    <p:sldId id="345" r:id="rId11"/>
    <p:sldId id="349" r:id="rId12"/>
    <p:sldId id="264" r:id="rId13"/>
    <p:sldId id="338" r:id="rId14"/>
    <p:sldId id="350" r:id="rId15"/>
    <p:sldId id="265" r:id="rId16"/>
    <p:sldId id="266" r:id="rId17"/>
    <p:sldId id="267" r:id="rId18"/>
    <p:sldId id="268" r:id="rId19"/>
    <p:sldId id="354" r:id="rId20"/>
    <p:sldId id="375" r:id="rId21"/>
    <p:sldId id="353" r:id="rId22"/>
    <p:sldId id="269" r:id="rId23"/>
    <p:sldId id="355" r:id="rId24"/>
    <p:sldId id="356" r:id="rId25"/>
    <p:sldId id="271" r:id="rId26"/>
    <p:sldId id="274" r:id="rId27"/>
    <p:sldId id="275" r:id="rId28"/>
    <p:sldId id="273" r:id="rId29"/>
    <p:sldId id="272" r:id="rId30"/>
    <p:sldId id="337" r:id="rId31"/>
    <p:sldId id="270" r:id="rId32"/>
    <p:sldId id="276" r:id="rId33"/>
    <p:sldId id="277" r:id="rId34"/>
    <p:sldId id="281" r:id="rId35"/>
    <p:sldId id="282" r:id="rId36"/>
    <p:sldId id="283" r:id="rId37"/>
    <p:sldId id="284" r:id="rId38"/>
    <p:sldId id="278" r:id="rId39"/>
    <p:sldId id="279" r:id="rId40"/>
    <p:sldId id="280" r:id="rId41"/>
    <p:sldId id="357" r:id="rId42"/>
    <p:sldId id="362" r:id="rId43"/>
    <p:sldId id="363" r:id="rId44"/>
    <p:sldId id="257" r:id="rId45"/>
    <p:sldId id="366" r:id="rId46"/>
    <p:sldId id="364" r:id="rId47"/>
    <p:sldId id="365" r:id="rId48"/>
    <p:sldId id="358" r:id="rId49"/>
    <p:sldId id="367" r:id="rId50"/>
    <p:sldId id="371" r:id="rId51"/>
    <p:sldId id="368" r:id="rId52"/>
    <p:sldId id="372" r:id="rId53"/>
    <p:sldId id="369" r:id="rId54"/>
    <p:sldId id="373" r:id="rId55"/>
    <p:sldId id="370" r:id="rId56"/>
    <p:sldId id="374" r:id="rId57"/>
    <p:sldId id="359" r:id="rId58"/>
    <p:sldId id="312" r:id="rId5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введение" id="{9F62CA68-4DE1-45D5-945A-580701C247F3}">
          <p14:sldIdLst>
            <p14:sldId id="288"/>
          </p14:sldIdLst>
        </p14:section>
        <p14:section name="DNS" id="{30A31A34-9AA1-4145-96F1-7AFDC6C537C7}">
          <p14:sldIdLst>
            <p14:sldId id="352"/>
            <p14:sldId id="351"/>
            <p14:sldId id="260"/>
            <p14:sldId id="259"/>
            <p14:sldId id="263"/>
            <p14:sldId id="347"/>
            <p14:sldId id="360"/>
            <p14:sldId id="346"/>
            <p14:sldId id="345"/>
            <p14:sldId id="349"/>
            <p14:sldId id="264"/>
          </p14:sldIdLst>
        </p14:section>
        <p14:section name="Баллансировщики нагрузки" id="{C95F6537-F3F5-4489-835C-67A5E85CA2A5}">
          <p14:sldIdLst>
            <p14:sldId id="338"/>
            <p14:sldId id="350"/>
            <p14:sldId id="265"/>
            <p14:sldId id="266"/>
            <p14:sldId id="267"/>
            <p14:sldId id="268"/>
          </p14:sldIdLst>
        </p14:section>
        <p14:section name="WEB-сервера" id="{F2BD7AC4-83EC-46AC-AF8B-DC086ABDF758}">
          <p14:sldIdLst>
            <p14:sldId id="354"/>
            <p14:sldId id="375"/>
            <p14:sldId id="353"/>
            <p14:sldId id="269"/>
          </p14:sldIdLst>
        </p14:section>
        <p14:section name="Формы для аутентификации на сайте" id="{9C249A39-C662-4EB2-AEB1-98869CFE592B}">
          <p14:sldIdLst>
            <p14:sldId id="355"/>
          </p14:sldIdLst>
        </p14:section>
        <p14:section name="Сервер баз данных" id="{6EFB3E06-CA56-48A9-9686-B96694FF88EF}">
          <p14:sldIdLst>
            <p14:sldId id="356"/>
            <p14:sldId id="271"/>
            <p14:sldId id="274"/>
            <p14:sldId id="275"/>
            <p14:sldId id="273"/>
            <p14:sldId id="272"/>
          </p14:sldIdLst>
        </p14:section>
        <p14:section name="Синтаксис SQL" id="{BE830E0D-8D64-490C-A5B5-FCA7E5072886}">
          <p14:sldIdLst>
            <p14:sldId id="337"/>
            <p14:sldId id="270"/>
            <p14:sldId id="276"/>
            <p14:sldId id="277"/>
            <p14:sldId id="281"/>
            <p14:sldId id="282"/>
            <p14:sldId id="283"/>
            <p14:sldId id="284"/>
            <p14:sldId id="278"/>
            <p14:sldId id="279"/>
            <p14:sldId id="280"/>
          </p14:sldIdLst>
        </p14:section>
        <p14:section name="Кэширование" id="{680B6AA5-51C0-4FFB-9F0C-8EBB81C8AC11}">
          <p14:sldIdLst>
            <p14:sldId id="357"/>
            <p14:sldId id="362"/>
            <p14:sldId id="363"/>
            <p14:sldId id="257"/>
            <p14:sldId id="366"/>
            <p14:sldId id="364"/>
            <p14:sldId id="365"/>
          </p14:sldIdLst>
        </p14:section>
        <p14:section name="Очереди задач" id="{49E5421E-B3FF-4E31-8231-B366A9EE18C3}">
          <p14:sldIdLst>
            <p14:sldId id="358"/>
            <p14:sldId id="367"/>
            <p14:sldId id="371"/>
            <p14:sldId id="368"/>
            <p14:sldId id="372"/>
            <p14:sldId id="369"/>
            <p14:sldId id="373"/>
            <p14:sldId id="370"/>
            <p14:sldId id="374"/>
          </p14:sldIdLst>
        </p14:section>
        <p14:section name="Полнотекстовый поиск" id="{DA2B150F-EC84-4877-BF14-5CA03E2E6E18}">
          <p14:sldIdLst>
            <p14:sldId id="359"/>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0705" autoAdjust="0"/>
  </p:normalViewPr>
  <p:slideViewPr>
    <p:cSldViewPr snapToGrid="0">
      <p:cViewPr varScale="1">
        <p:scale>
          <a:sx n="46" d="100"/>
          <a:sy n="46" d="100"/>
        </p:scale>
        <p:origin x="58" y="91"/>
      </p:cViewPr>
      <p:guideLst/>
    </p:cSldViewPr>
  </p:slideViewPr>
  <p:notesTextViewPr>
    <p:cViewPr>
      <p:scale>
        <a:sx n="1" d="1"/>
        <a:sy n="1" d="1"/>
      </p:scale>
      <p:origin x="0" y="0"/>
    </p:cViewPr>
  </p:notesTextViewPr>
  <p:notesViewPr>
    <p:cSldViewPr snapToGrid="0">
      <p:cViewPr varScale="1">
        <p:scale>
          <a:sx n="81" d="100"/>
          <a:sy n="81" d="100"/>
        </p:scale>
        <p:origin x="2910"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889B1-A211-4A2B-AEA2-BE274AEB2B9E}" type="datetimeFigureOut">
              <a:rPr lang="ru-RU" smtClean="0"/>
              <a:t>12.06.2022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C24E48-F7AE-499E-BBC0-C97B8E01C8B7}" type="slidenum">
              <a:rPr lang="ru-RU" smtClean="0"/>
              <a:t>‹#›</a:t>
            </a:fld>
            <a:endParaRPr lang="ru-RU"/>
          </a:p>
        </p:txBody>
      </p:sp>
    </p:spTree>
    <p:extLst>
      <p:ext uri="{BB962C8B-B14F-4D97-AF65-F5344CB8AC3E}">
        <p14:creationId xmlns:p14="http://schemas.microsoft.com/office/powerpoint/2010/main" val="754981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digitalocean.com/community/tutorials/how-to-use-floating-ips-on-digitalocea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Paul_Mockapetris#cite_note-BiologyDaily-2006-2" TargetMode="External"/><Relationship Id="rId13" Type="http://schemas.openxmlformats.org/officeDocument/2006/relationships/hyperlink" Target="https://en.wikipedia.org/wiki/Advanced_Research_Projects_Agency" TargetMode="External"/><Relationship Id="rId3" Type="http://schemas.openxmlformats.org/officeDocument/2006/relationships/hyperlink" Target="https://en.wikipedia.org/wiki/Boston" TargetMode="External"/><Relationship Id="rId7" Type="http://schemas.openxmlformats.org/officeDocument/2006/relationships/hyperlink" Target="https://en.wikipedia.org/wiki/Paul_Mockapetris#cite_note-ISINames-2003-1" TargetMode="External"/><Relationship Id="rId12" Type="http://schemas.openxmlformats.org/officeDocument/2006/relationships/hyperlink" Target="https://en.wikipedia.org/wiki/TOPS-20" TargetMode="External"/><Relationship Id="rId17" Type="http://schemas.openxmlformats.org/officeDocument/2006/relationships/hyperlink" Target="https://en.wikipedia.org/w/index.php?title=Nominum&amp;action=edit&amp;redlink=1" TargetMode="External"/><Relationship Id="rId2" Type="http://schemas.openxmlformats.org/officeDocument/2006/relationships/slide" Target="../slides/slide3.xml"/><Relationship Id="rId16" Type="http://schemas.openxmlformats.org/officeDocument/2006/relationships/hyperlink" Target="https://en.wikipedia.org/wiki/Internet_Architecture_Board" TargetMode="External"/><Relationship Id="rId1" Type="http://schemas.openxmlformats.org/officeDocument/2006/relationships/notesMaster" Target="../notesMasters/notesMaster1.xml"/><Relationship Id="rId6" Type="http://schemas.openxmlformats.org/officeDocument/2006/relationships/hyperlink" Target="https://en.wikipedia.org/wiki/Domain_Name_System" TargetMode="External"/><Relationship Id="rId11" Type="http://schemas.openxmlformats.org/officeDocument/2006/relationships/hyperlink" Target="https://en.wikipedia.org/wiki/SMTP" TargetMode="External"/><Relationship Id="rId5" Type="http://schemas.openxmlformats.org/officeDocument/2006/relationships/hyperlink" Target="https://en.wikipedia.org/wiki/Internet_pioneer" TargetMode="External"/><Relationship Id="rId15" Type="http://schemas.openxmlformats.org/officeDocument/2006/relationships/hyperlink" Target="https://en.wikipedia.org/wiki/Internet_Engineering_Task_Force" TargetMode="External"/><Relationship Id="rId10" Type="http://schemas.openxmlformats.org/officeDocument/2006/relationships/hyperlink" Target="https://en.wikipedia.org/wiki/University_of_Southern_California" TargetMode="External"/><Relationship Id="rId4" Type="http://schemas.openxmlformats.org/officeDocument/2006/relationships/hyperlink" Target="https://en.wikipedia.org/wiki/Computer_scientist" TargetMode="External"/><Relationship Id="rId9" Type="http://schemas.openxmlformats.org/officeDocument/2006/relationships/hyperlink" Target="https://en.wikipedia.org/wiki/Information_Sciences_Institute" TargetMode="External"/><Relationship Id="rId14" Type="http://schemas.openxmlformats.org/officeDocument/2006/relationships/hyperlink" Target="https://en.wikipedia.org/wiki/Federal_Networking_Counci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deG25y_r6OY"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ru-ru/windows-server/identity/ad-ds/plan/dns-and-ad-d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ru-ru/windows-server/identity/ad-ds/plan/dns-and-ad-d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ru-ru/windows-server/identity/ad-ds/plan/dns-and-ad-d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ru-ru/windows-server/identity/ad-ds/plan/dns-and-ad-d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a:t>
            </a:fld>
            <a:endParaRPr lang="ru-RU"/>
          </a:p>
        </p:txBody>
      </p:sp>
    </p:spTree>
    <p:extLst>
      <p:ext uri="{BB962C8B-B14F-4D97-AF65-F5344CB8AC3E}">
        <p14:creationId xmlns:p14="http://schemas.microsoft.com/office/powerpoint/2010/main" val="92355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791200" cy="3257550"/>
          </a:xfrm>
        </p:spPr>
      </p:sp>
      <p:sp>
        <p:nvSpPr>
          <p:cNvPr id="3" name="Заметки 2"/>
          <p:cNvSpPr>
            <a:spLocks noGrp="1"/>
          </p:cNvSpPr>
          <p:nvPr>
            <p:ph type="body" idx="1"/>
          </p:nvPr>
        </p:nvSpPr>
        <p:spPr/>
        <p:txBody>
          <a:bodyPr/>
          <a:lstStyle/>
          <a:p>
            <a:r>
              <a:rPr lang="en-US" b="0" i="0" dirty="0">
                <a:solidFill>
                  <a:srgbClr val="202122"/>
                </a:solidFill>
                <a:effectLst/>
                <a:latin typeface="Arial" panose="020B0604020202020204" pitchFamily="34" charset="0"/>
              </a:rPr>
              <a:t>https://docs.microsoft.com/ru-ru/windows-server/identity/ad-ds/plan/reviewing-dns-concepts</a:t>
            </a:r>
            <a:br>
              <a:rPr lang="en-US" b="0" i="0" dirty="0">
                <a:solidFill>
                  <a:srgbClr val="202122"/>
                </a:solidFill>
                <a:effectLst/>
                <a:latin typeface="Arial" panose="020B0604020202020204" pitchFamily="34" charset="0"/>
              </a:rPr>
            </a:br>
            <a:r>
              <a:rPr lang="ru-RU" sz="1200" b="1" i="0" kern="1200" dirty="0">
                <a:solidFill>
                  <a:schemeClr val="tx1"/>
                </a:solidFill>
                <a:effectLst/>
                <a:latin typeface="+mn-lt"/>
                <a:ea typeface="+mn-ea"/>
                <a:cs typeface="+mn-cs"/>
              </a:rPr>
              <a:t>Разрешение имен с помощью корневых подсказок</a:t>
            </a:r>
          </a:p>
          <a:p>
            <a:r>
              <a:rPr lang="ru-RU" sz="1200" b="0" i="0" kern="1200" dirty="0">
                <a:solidFill>
                  <a:schemeClr val="tx1"/>
                </a:solidFill>
                <a:effectLst/>
                <a:latin typeface="+mn-lt"/>
                <a:ea typeface="+mn-ea"/>
                <a:cs typeface="+mn-cs"/>
              </a:rPr>
              <a:t>Корневые подсказки позволяют любому DNS-серверу находить корневые серверы DNS. После того как DNS-сервер находит корневой DNS-сервер, он может разрешить любой запрос для этого пространства имен. На следующем рисунке показано, как DNS разрешает имя с помощью корневых подсказок.</a:t>
            </a: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 этом примере происходят следующие события:</a:t>
            </a:r>
          </a:p>
          <a:p>
            <a:pPr marL="228600" indent="-228600">
              <a:buFont typeface="+mj-lt"/>
              <a:buAutoNum type="arabicPeriod"/>
            </a:pPr>
            <a:r>
              <a:rPr lang="ru-RU" sz="1200" b="0" i="0" kern="1200" dirty="0">
                <a:solidFill>
                  <a:schemeClr val="tx1"/>
                </a:solidFill>
                <a:effectLst/>
                <a:latin typeface="+mn-lt"/>
                <a:ea typeface="+mn-ea"/>
                <a:cs typeface="+mn-cs"/>
              </a:rPr>
              <a:t>Клиент отправляет рекурсивный запрос на DNS-сервер, чтобы запросить IP-адрес, соответствующий имени ftp.contoso.com. Рекурсивный запрос указывает, что клиент хочет окончательного ответа на запрос. Ответ на рекурсивный запрос должен быть допустимым адресом или сообщением, указывающим на то, что адрес не найден.</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Так как DNS-сервер не является заслуживающим доверия для имени и не имеет ответа в кэше, DNS-сервер использует корневые указания для поиска IP-адреса корневого сервера DNS.</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корневой сервер DNS разрешить имя ftp.contoso.com. Итеративный запрос указывает, что сервер примет ссылку на другой сервер вместо окончательного ответа на запрос. Так как имя ftp.contoso.com заканчивается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меткой, корневой сервер DNS возвращает ссылку 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на котором размещена зона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разрешить имя ftp.contoso.com. Так как имя ftp.contoso.com заканчивается именем contoso.com,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возвращает ссылку на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 котором размещена зона contoso.com.</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разрешить имя ftp.contoso.com.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находит ответ в данных зоны, а затем возвращает ответ на сервер.</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Затем сервер возвращает результат клиенту.</a:t>
            </a:r>
          </a:p>
          <a:p>
            <a:pPr algn="l" fontAlgn="base"/>
            <a:br>
              <a:rPr lang="en-US" b="0" i="0" dirty="0">
                <a:solidFill>
                  <a:srgbClr val="202122"/>
                </a:solidFill>
                <a:effectLst/>
                <a:latin typeface="Arial" panose="020B0604020202020204" pitchFamily="34" charset="0"/>
              </a:rPr>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11</a:t>
            </a:fld>
            <a:endParaRPr lang="ru-RU"/>
          </a:p>
        </p:txBody>
      </p:sp>
    </p:spTree>
    <p:extLst>
      <p:ext uri="{BB962C8B-B14F-4D97-AF65-F5344CB8AC3E}">
        <p14:creationId xmlns:p14="http://schemas.microsoft.com/office/powerpoint/2010/main" val="397238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Разрешение имен с помощью переадресации</a:t>
            </a:r>
          </a:p>
          <a:p>
            <a:r>
              <a:rPr lang="ru-RU" sz="1200" b="0" i="0" kern="1200" dirty="0">
                <a:solidFill>
                  <a:schemeClr val="tx1"/>
                </a:solidFill>
                <a:effectLst/>
                <a:latin typeface="+mn-lt"/>
                <a:ea typeface="+mn-ea"/>
                <a:cs typeface="+mn-cs"/>
              </a:rPr>
              <a:t>Переадресация позволяет маршрутизировать разрешение имен через определенные серверы вместо использования корневых указаний. На следующем рисунке показано, как DNS разрешает имя с помощью переадресации.</a:t>
            </a:r>
          </a:p>
          <a:p>
            <a:r>
              <a:rPr lang="ru-RU" sz="1200" b="0" i="0" kern="1200" dirty="0">
                <a:solidFill>
                  <a:schemeClr val="tx1"/>
                </a:solidFill>
                <a:effectLst/>
                <a:latin typeface="+mn-lt"/>
                <a:ea typeface="+mn-ea"/>
                <a:cs typeface="+mn-cs"/>
              </a:rPr>
              <a:t>В этом примере происходят следующие события:</a:t>
            </a:r>
          </a:p>
          <a:p>
            <a:pPr marL="228600" indent="-228600">
              <a:buFont typeface="+mj-lt"/>
              <a:buAutoNum type="arabicPeriod"/>
            </a:pPr>
            <a:r>
              <a:rPr lang="ru-RU" sz="1200" b="0" i="0" kern="1200" dirty="0">
                <a:solidFill>
                  <a:schemeClr val="tx1"/>
                </a:solidFill>
                <a:effectLst/>
                <a:latin typeface="+mn-lt"/>
                <a:ea typeface="+mn-ea"/>
                <a:cs typeface="+mn-cs"/>
              </a:rPr>
              <a:t>Клиент запрашивает DNS-сервер для ftp.contoso.com имени.</a:t>
            </a:r>
          </a:p>
          <a:p>
            <a:pPr marL="228600" indent="-228600">
              <a:buFont typeface="+mj-lt"/>
              <a:buAutoNum type="arabicPeriod"/>
            </a:pPr>
            <a:r>
              <a:rPr lang="ru-RU" sz="1200" b="0" i="0" kern="1200" dirty="0">
                <a:solidFill>
                  <a:schemeClr val="tx1"/>
                </a:solidFill>
                <a:effectLst/>
                <a:latin typeface="+mn-lt"/>
                <a:ea typeface="+mn-ea"/>
                <a:cs typeface="+mn-cs"/>
              </a:rPr>
              <a:t>DNS-сервер перенаправит запрос на другой DNS-сервер, известный как сервер пересылки.</a:t>
            </a:r>
          </a:p>
          <a:p>
            <a:pPr marL="228600" indent="-228600">
              <a:buFont typeface="+mj-lt"/>
              <a:buAutoNum type="arabicPeriod"/>
            </a:pPr>
            <a:r>
              <a:rPr lang="ru-RU" sz="1200" b="0" i="0" kern="1200" dirty="0">
                <a:solidFill>
                  <a:schemeClr val="tx1"/>
                </a:solidFill>
                <a:effectLst/>
                <a:latin typeface="+mn-lt"/>
                <a:ea typeface="+mn-ea"/>
                <a:cs typeface="+mn-cs"/>
              </a:rPr>
              <a:t>Так как сервер пересылки не является заслуживающим доверия для имени и не имеет ответа в своем кэше, он использует корневые указания для поиска IP-адреса корневого сервера DNS.</a:t>
            </a:r>
          </a:p>
          <a:p>
            <a:pPr marL="228600" indent="-228600">
              <a:buFont typeface="+mj-lt"/>
              <a:buAutoNum type="arabicPeriod"/>
            </a:pPr>
            <a:r>
              <a:rPr lang="ru-RU" sz="1200" b="0" i="0" kern="1200" dirty="0">
                <a:solidFill>
                  <a:schemeClr val="tx1"/>
                </a:solidFill>
                <a:effectLst/>
                <a:latin typeface="+mn-lt"/>
                <a:ea typeface="+mn-ea"/>
                <a:cs typeface="+mn-cs"/>
              </a:rPr>
              <a:t>Сервер пересылки использует итеративный запрос, чтобы попросить корневой сервер DNS разрешить имя ftp.contoso.com. Так как имя ftp.contoso.com заканчивается именем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корневой СЕРВЕР DNS возвращает ссылку 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на котором размещена зона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a:t>
            </a:r>
          </a:p>
          <a:p>
            <a:pPr marL="228600" indent="-228600">
              <a:buFont typeface="+mj-lt"/>
              <a:buAutoNum type="arabicPeriod"/>
            </a:pPr>
            <a:r>
              <a:rPr lang="ru-RU" sz="1200" b="0" i="0" kern="1200" dirty="0">
                <a:solidFill>
                  <a:schemeClr val="tx1"/>
                </a:solidFill>
                <a:effectLst/>
                <a:latin typeface="+mn-lt"/>
                <a:ea typeface="+mn-ea"/>
                <a:cs typeface="+mn-cs"/>
              </a:rPr>
              <a:t>Сервер пересылки использует итеративный запрос, чтобы попросить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разрешить имя ftp.contoso.com. Так как имя ftp.contoso.com заканчивается именем contoso.com,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возвращает ссылку на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 котором размещена зона contoso.com.</a:t>
            </a:r>
          </a:p>
          <a:p>
            <a:pPr marL="228600" indent="-228600">
              <a:buFont typeface="+mj-lt"/>
              <a:buAutoNum type="arabicPeriod"/>
            </a:pPr>
            <a:r>
              <a:rPr lang="ru-RU" sz="1200" b="0" i="0" kern="1200" dirty="0">
                <a:solidFill>
                  <a:schemeClr val="tx1"/>
                </a:solidFill>
                <a:effectLst/>
                <a:latin typeface="+mn-lt"/>
                <a:ea typeface="+mn-ea"/>
                <a:cs typeface="+mn-cs"/>
              </a:rPr>
              <a:t>Сервер пересылки использует итеративный запрос, чтобы попросить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разрешить имя ftp.contoso.com.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находит ответ в файлах зоны, а затем возвращает ответ на сервер.</a:t>
            </a:r>
          </a:p>
          <a:p>
            <a:pPr marL="228600" indent="-228600">
              <a:buFont typeface="+mj-lt"/>
              <a:buAutoNum type="arabicPeriod"/>
            </a:pPr>
            <a:r>
              <a:rPr lang="ru-RU" sz="1200" b="0" i="0" kern="1200" dirty="0">
                <a:solidFill>
                  <a:schemeClr val="tx1"/>
                </a:solidFill>
                <a:effectLst/>
                <a:latin typeface="+mn-lt"/>
                <a:ea typeface="+mn-ea"/>
                <a:cs typeface="+mn-cs"/>
              </a:rPr>
              <a:t>Затем сервер пересылки возвращает результат на исходный DNS-сервер.</a:t>
            </a:r>
          </a:p>
          <a:p>
            <a:pPr marL="228600" indent="-228600">
              <a:buFont typeface="+mj-lt"/>
              <a:buAutoNum type="arabicPeriod"/>
            </a:pPr>
            <a:r>
              <a:rPr lang="ru-RU" sz="1200" b="0" i="0" kern="1200" dirty="0">
                <a:solidFill>
                  <a:schemeClr val="tx1"/>
                </a:solidFill>
                <a:effectLst/>
                <a:latin typeface="+mn-lt"/>
                <a:ea typeface="+mn-ea"/>
                <a:cs typeface="+mn-cs"/>
              </a:rPr>
              <a:t>Затем исходный DNS-сервер возвращает результат клиенту.</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12</a:t>
            </a:fld>
            <a:endParaRPr lang="ru-RU"/>
          </a:p>
        </p:txBody>
      </p:sp>
    </p:spTree>
    <p:extLst>
      <p:ext uri="{BB962C8B-B14F-4D97-AF65-F5344CB8AC3E}">
        <p14:creationId xmlns:p14="http://schemas.microsoft.com/office/powerpoint/2010/main" val="387181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https://www.digitalocean.com/community/tutorials/an-introduction-to-haproxy-and-load-balancing-concepts</a:t>
            </a:r>
            <a:br>
              <a:rPr lang="ru-RU" sz="1200" b="1"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E4C24E48-F7AE-499E-BBC0-C97B8E01C8B7}" type="slidenum">
              <a:rPr lang="ru-RU" smtClean="0"/>
              <a:t>15</a:t>
            </a:fld>
            <a:endParaRPr lang="ru-RU"/>
          </a:p>
        </p:txBody>
      </p:sp>
    </p:spTree>
    <p:extLst>
      <p:ext uri="{BB962C8B-B14F-4D97-AF65-F5344CB8AC3E}">
        <p14:creationId xmlns:p14="http://schemas.microsoft.com/office/powerpoint/2010/main" val="999014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https://www.digitalocean.com/community/tutorials/an-introduction-to-haproxy-and-load-balancing-concepts</a:t>
            </a:r>
            <a:br>
              <a:rPr lang="ru-RU" sz="1200" b="1"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E4C24E48-F7AE-499E-BBC0-C97B8E01C8B7}" type="slidenum">
              <a:rPr lang="ru-RU" smtClean="0"/>
              <a:t>16</a:t>
            </a:fld>
            <a:endParaRPr lang="ru-RU"/>
          </a:p>
        </p:txBody>
      </p:sp>
    </p:spTree>
    <p:extLst>
      <p:ext uri="{BB962C8B-B14F-4D97-AF65-F5344CB8AC3E}">
        <p14:creationId xmlns:p14="http://schemas.microsoft.com/office/powerpoint/2010/main" val="3046917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https://www.digitalocean.com/community/tutorials/an-introduction-to-haproxy-and-load-balancing-concepts</a:t>
            </a:r>
            <a:br>
              <a:rPr lang="ru-RU" sz="1200" b="1" i="0" kern="1200" dirty="0">
                <a:solidFill>
                  <a:schemeClr val="tx1"/>
                </a:solidFill>
                <a:effectLst/>
                <a:latin typeface="+mn-lt"/>
                <a:ea typeface="+mn-ea"/>
                <a:cs typeface="+mn-cs"/>
              </a:rPr>
            </a:br>
            <a:br>
              <a:rPr lang="ru-RU"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Load Balancing Algorithms</a:t>
            </a:r>
          </a:p>
          <a:p>
            <a:r>
              <a:rPr lang="en-US" sz="1200" b="0" i="0" kern="1200" dirty="0">
                <a:solidFill>
                  <a:schemeClr val="tx1"/>
                </a:solidFill>
                <a:effectLst/>
                <a:latin typeface="+mn-lt"/>
                <a:ea typeface="+mn-ea"/>
                <a:cs typeface="+mn-cs"/>
              </a:rPr>
              <a:t>The load balancing algorithm that is used determines which server, in a backend, will be selected when load balancing. </a:t>
            </a:r>
            <a:r>
              <a:rPr lang="en-US" sz="1200" b="0" i="0" kern="1200" dirty="0" err="1">
                <a:solidFill>
                  <a:schemeClr val="tx1"/>
                </a:solidFill>
                <a:effectLst/>
                <a:latin typeface="+mn-lt"/>
                <a:ea typeface="+mn-ea"/>
                <a:cs typeface="+mn-cs"/>
              </a:rPr>
              <a:t>HAProxy</a:t>
            </a:r>
            <a:r>
              <a:rPr lang="en-US" sz="1200" b="0" i="0" kern="1200" dirty="0">
                <a:solidFill>
                  <a:schemeClr val="tx1"/>
                </a:solidFill>
                <a:effectLst/>
                <a:latin typeface="+mn-lt"/>
                <a:ea typeface="+mn-ea"/>
                <a:cs typeface="+mn-cs"/>
              </a:rPr>
              <a:t> offers several options for algorithms. In addition to the load balancing algorithm, servers can be assigned a </a:t>
            </a:r>
            <a:r>
              <a:rPr lang="en-US" sz="1200" b="0" i="1" kern="1200" dirty="0">
                <a:solidFill>
                  <a:schemeClr val="tx1"/>
                </a:solidFill>
                <a:effectLst/>
                <a:latin typeface="+mn-lt"/>
                <a:ea typeface="+mn-ea"/>
                <a:cs typeface="+mn-cs"/>
              </a:rPr>
              <a:t>weight</a:t>
            </a:r>
            <a:r>
              <a:rPr lang="en-US" sz="1200" b="0" i="0" kern="1200" dirty="0">
                <a:solidFill>
                  <a:schemeClr val="tx1"/>
                </a:solidFill>
                <a:effectLst/>
                <a:latin typeface="+mn-lt"/>
                <a:ea typeface="+mn-ea"/>
                <a:cs typeface="+mn-cs"/>
              </a:rPr>
              <a:t> parameter to manipulate how frequently the server is selected, compared to other servers.</a:t>
            </a:r>
          </a:p>
          <a:p>
            <a:r>
              <a:rPr lang="en-US" sz="1200" b="0" i="0" kern="1200" dirty="0">
                <a:solidFill>
                  <a:schemeClr val="tx1"/>
                </a:solidFill>
                <a:effectLst/>
                <a:latin typeface="+mn-lt"/>
                <a:ea typeface="+mn-ea"/>
                <a:cs typeface="+mn-cs"/>
              </a:rPr>
              <a:t>A few of the commonly used algorithms are as follows:</a:t>
            </a:r>
          </a:p>
          <a:p>
            <a:r>
              <a:rPr lang="en-US" sz="1200" b="1" i="0" kern="1200" dirty="0" err="1">
                <a:solidFill>
                  <a:schemeClr val="tx1"/>
                </a:solidFill>
                <a:effectLst/>
                <a:latin typeface="+mn-lt"/>
                <a:ea typeface="+mn-ea"/>
                <a:cs typeface="+mn-cs"/>
              </a:rPr>
              <a:t>roundrobin</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Round Robin selects servers in turns. This is the default algorithm.</a:t>
            </a:r>
          </a:p>
          <a:p>
            <a:r>
              <a:rPr lang="en-US" sz="1200" b="1" i="0" kern="1200" dirty="0" err="1">
                <a:solidFill>
                  <a:schemeClr val="tx1"/>
                </a:solidFill>
                <a:effectLst/>
                <a:latin typeface="+mn-lt"/>
                <a:ea typeface="+mn-ea"/>
                <a:cs typeface="+mn-cs"/>
              </a:rPr>
              <a:t>leastconn</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Selects the server with the least number of connections. This is recommended for longer sessions. Servers in the same backend are also rotated in a round-robin fashion.</a:t>
            </a:r>
          </a:p>
          <a:p>
            <a:r>
              <a:rPr lang="en-US" sz="1200" b="1" i="0" kern="1200" dirty="0">
                <a:solidFill>
                  <a:schemeClr val="tx1"/>
                </a:solidFill>
                <a:effectLst/>
                <a:latin typeface="+mn-lt"/>
                <a:ea typeface="+mn-ea"/>
                <a:cs typeface="+mn-cs"/>
              </a:rPr>
              <a:t>source</a:t>
            </a:r>
          </a:p>
          <a:p>
            <a:r>
              <a:rPr lang="en-US" sz="1200" b="0" i="0" kern="1200" dirty="0">
                <a:solidFill>
                  <a:schemeClr val="tx1"/>
                </a:solidFill>
                <a:effectLst/>
                <a:latin typeface="+mn-lt"/>
                <a:ea typeface="+mn-ea"/>
                <a:cs typeface="+mn-cs"/>
              </a:rPr>
              <a:t>This selects which server to use based on a hash of the source IP address that users are making requests from. This method ensures that the same users will connect to the same servers.</a:t>
            </a:r>
          </a:p>
          <a:p>
            <a:r>
              <a:rPr lang="en-US" sz="1200" b="1" i="0" kern="1200" dirty="0">
                <a:solidFill>
                  <a:schemeClr val="tx1"/>
                </a:solidFill>
                <a:effectLst/>
                <a:latin typeface="+mn-lt"/>
                <a:ea typeface="+mn-ea"/>
                <a:cs typeface="+mn-cs"/>
              </a:rPr>
              <a:t>Sticky Sessions</a:t>
            </a:r>
          </a:p>
          <a:p>
            <a:r>
              <a:rPr lang="en-US" sz="1200" b="0" i="0" kern="1200" dirty="0">
                <a:solidFill>
                  <a:schemeClr val="tx1"/>
                </a:solidFill>
                <a:effectLst/>
                <a:latin typeface="+mn-lt"/>
                <a:ea typeface="+mn-ea"/>
                <a:cs typeface="+mn-cs"/>
              </a:rPr>
              <a:t>Some applications require that a user continues to connect to the same backend server. This can be achieved through </a:t>
            </a:r>
            <a:r>
              <a:rPr lang="en-US" sz="1200" b="0" i="1" kern="1200" dirty="0">
                <a:solidFill>
                  <a:schemeClr val="tx1"/>
                </a:solidFill>
                <a:effectLst/>
                <a:latin typeface="+mn-lt"/>
                <a:ea typeface="+mn-ea"/>
                <a:cs typeface="+mn-cs"/>
              </a:rPr>
              <a:t>sticky sessions</a:t>
            </a:r>
            <a:r>
              <a:rPr lang="en-US" sz="1200" b="0" i="0" kern="1200" dirty="0">
                <a:solidFill>
                  <a:schemeClr val="tx1"/>
                </a:solidFill>
                <a:effectLst/>
                <a:latin typeface="+mn-lt"/>
                <a:ea typeface="+mn-ea"/>
                <a:cs typeface="+mn-cs"/>
              </a:rPr>
              <a:t>, using the </a:t>
            </a:r>
            <a:r>
              <a:rPr lang="en-US" sz="1200" b="0" i="0" kern="1200" dirty="0" err="1">
                <a:solidFill>
                  <a:schemeClr val="tx1"/>
                </a:solidFill>
                <a:effectLst/>
                <a:latin typeface="+mn-lt"/>
                <a:ea typeface="+mn-ea"/>
                <a:cs typeface="+mn-cs"/>
              </a:rPr>
              <a:t>appsession</a:t>
            </a:r>
            <a:r>
              <a:rPr lang="en-US" sz="1200" b="0" i="0" kern="1200" dirty="0">
                <a:solidFill>
                  <a:schemeClr val="tx1"/>
                </a:solidFill>
                <a:effectLst/>
                <a:latin typeface="+mn-lt"/>
                <a:ea typeface="+mn-ea"/>
                <a:cs typeface="+mn-cs"/>
              </a:rPr>
              <a:t> parameter in the backend that requires it.</a:t>
            </a:r>
          </a:p>
          <a:p>
            <a:r>
              <a:rPr lang="en-US" sz="1200" b="1" i="0" kern="1200" dirty="0">
                <a:solidFill>
                  <a:schemeClr val="tx1"/>
                </a:solidFill>
                <a:effectLst/>
                <a:latin typeface="+mn-lt"/>
                <a:ea typeface="+mn-ea"/>
                <a:cs typeface="+mn-cs"/>
              </a:rPr>
              <a:t>Health Check</a:t>
            </a:r>
          </a:p>
          <a:p>
            <a:r>
              <a:rPr lang="en-US" sz="1200" b="0" i="0" kern="1200" dirty="0" err="1">
                <a:solidFill>
                  <a:schemeClr val="tx1"/>
                </a:solidFill>
                <a:effectLst/>
                <a:latin typeface="+mn-lt"/>
                <a:ea typeface="+mn-ea"/>
                <a:cs typeface="+mn-cs"/>
              </a:rPr>
              <a:t>HAProxy</a:t>
            </a:r>
            <a:r>
              <a:rPr lang="en-US" sz="1200" b="0" i="0" kern="1200" dirty="0">
                <a:solidFill>
                  <a:schemeClr val="tx1"/>
                </a:solidFill>
                <a:effectLst/>
                <a:latin typeface="+mn-lt"/>
                <a:ea typeface="+mn-ea"/>
                <a:cs typeface="+mn-cs"/>
              </a:rPr>
              <a:t> uses health checks to determine if a backend server is available to process requests. This avoids having to manually remove a server from the backend if it becomes unavailable. The default health check is to try to establish a TCP connection to the server.</a:t>
            </a:r>
          </a:p>
          <a:p>
            <a:r>
              <a:rPr lang="en-US" sz="1200" b="0" i="0" kern="1200" dirty="0">
                <a:solidFill>
                  <a:schemeClr val="tx1"/>
                </a:solidFill>
                <a:effectLst/>
                <a:latin typeface="+mn-lt"/>
                <a:ea typeface="+mn-ea"/>
                <a:cs typeface="+mn-cs"/>
              </a:rPr>
              <a:t>If a server fails a health check, and therefore is unable to serve requests, it is automatically disabled in the backend, and traffic will not be forwarded to it until it becomes healthy again. If all servers in a backend fail, the service will become unavailable until at least one of those backend servers becomes healthy again.</a:t>
            </a:r>
          </a:p>
          <a:p>
            <a:r>
              <a:rPr lang="en-US" sz="1200" b="0" i="0" kern="1200" dirty="0">
                <a:solidFill>
                  <a:schemeClr val="tx1"/>
                </a:solidFill>
                <a:effectLst/>
                <a:latin typeface="+mn-lt"/>
                <a:ea typeface="+mn-ea"/>
                <a:cs typeface="+mn-cs"/>
              </a:rPr>
              <a:t>For certain types of backends, like database servers, the default health check is not necessarily to determine whether a server is still healthy.</a:t>
            </a:r>
          </a:p>
          <a:p>
            <a:r>
              <a:rPr lang="en-US" sz="1200" b="0" i="0" kern="1200" dirty="0">
                <a:solidFill>
                  <a:schemeClr val="tx1"/>
                </a:solidFill>
                <a:effectLst/>
                <a:latin typeface="+mn-lt"/>
                <a:ea typeface="+mn-ea"/>
                <a:cs typeface="+mn-cs"/>
              </a:rPr>
              <a:t>The Nginx web server can also be used as a standalone proxy server or load balancer, and is often used in conjunction with </a:t>
            </a:r>
            <a:r>
              <a:rPr lang="en-US" sz="1200" b="0" i="0" kern="1200" dirty="0" err="1">
                <a:solidFill>
                  <a:schemeClr val="tx1"/>
                </a:solidFill>
                <a:effectLst/>
                <a:latin typeface="+mn-lt"/>
                <a:ea typeface="+mn-ea"/>
                <a:cs typeface="+mn-cs"/>
              </a:rPr>
              <a:t>HAProxy</a:t>
            </a:r>
            <a:r>
              <a:rPr lang="en-US" sz="1200" b="0" i="0" kern="1200" dirty="0">
                <a:solidFill>
                  <a:schemeClr val="tx1"/>
                </a:solidFill>
                <a:effectLst/>
                <a:latin typeface="+mn-lt"/>
                <a:ea typeface="+mn-ea"/>
                <a:cs typeface="+mn-cs"/>
              </a:rPr>
              <a:t> for its caching and compression capabilities.</a:t>
            </a:r>
          </a:p>
          <a:p>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E4C24E48-F7AE-499E-BBC0-C97B8E01C8B7}" type="slidenum">
              <a:rPr lang="ru-RU" smtClean="0"/>
              <a:t>17</a:t>
            </a:fld>
            <a:endParaRPr lang="ru-RU"/>
          </a:p>
        </p:txBody>
      </p:sp>
    </p:spTree>
    <p:extLst>
      <p:ext uri="{BB962C8B-B14F-4D97-AF65-F5344CB8AC3E}">
        <p14:creationId xmlns:p14="http://schemas.microsoft.com/office/powerpoint/2010/main" val="1011004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a:solidFill>
                  <a:schemeClr val="tx1"/>
                </a:solidFill>
                <a:effectLst/>
                <a:latin typeface="+mn-lt"/>
                <a:ea typeface="+mn-ea"/>
                <a:cs typeface="+mn-cs"/>
              </a:rPr>
              <a:t>https://www.digitalocean.com/community/tutorials/an-introduction-to-haproxy-and-load-balancing-concepts</a:t>
            </a:r>
            <a:br>
              <a:rPr lang="ru-RU" sz="1200" b="1" i="0" kern="1200" dirty="0">
                <a:solidFill>
                  <a:schemeClr val="tx1"/>
                </a:solidFill>
                <a:effectLst/>
                <a:latin typeface="+mn-lt"/>
                <a:ea typeface="+mn-ea"/>
                <a:cs typeface="+mn-cs"/>
              </a:rPr>
            </a:br>
            <a:br>
              <a:rPr lang="ru-RU"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High Availability</a:t>
            </a:r>
          </a:p>
          <a:p>
            <a:r>
              <a:rPr lang="en-US" sz="1200" b="0" i="0" kern="1200" dirty="0">
                <a:solidFill>
                  <a:schemeClr val="tx1"/>
                </a:solidFill>
                <a:effectLst/>
                <a:latin typeface="+mn-lt"/>
                <a:ea typeface="+mn-ea"/>
                <a:cs typeface="+mn-cs"/>
              </a:rPr>
              <a:t>The layer 4 and 7 load balancing setups described in this tutorial both use a load balancer to direct traffic to one of many backend servers. However, your load balancer is a single point of failure in these setups; if it goes down or gets overwhelmed with requests, it can cause high latency or downtime for your service.</a:t>
            </a: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high availability</a:t>
            </a:r>
            <a:r>
              <a:rPr lang="en-US" sz="1200" b="0" i="0" kern="1200" dirty="0">
                <a:solidFill>
                  <a:schemeClr val="tx1"/>
                </a:solidFill>
                <a:effectLst/>
                <a:latin typeface="+mn-lt"/>
                <a:ea typeface="+mn-ea"/>
                <a:cs typeface="+mn-cs"/>
              </a:rPr>
              <a:t> (HA) setup is broadly defined as infrastructure without a single point of failure. It prevents a single server failure from being a downtime event by adding redundancy to every layer of your architecture. A load balancer facilitates redundancy for the backend layer (web/app servers), but for a true high availability setup, you need to have redundant load balancers as well.</a:t>
            </a:r>
          </a:p>
          <a:p>
            <a:r>
              <a:rPr lang="en-US" sz="1200" b="0" i="0" kern="1200" dirty="0">
                <a:solidFill>
                  <a:schemeClr val="tx1"/>
                </a:solidFill>
                <a:effectLst/>
                <a:latin typeface="+mn-lt"/>
                <a:ea typeface="+mn-ea"/>
                <a:cs typeface="+mn-cs"/>
              </a:rPr>
              <a:t>Here is a diagram of a high availability setup:</a:t>
            </a:r>
          </a:p>
          <a:p>
            <a:br>
              <a:rPr lang="ru-RU"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In this example, you have multiple load balancers (one active and one or more passive) behind a static IP address that can be remapped from one server to another. When a user accesses your website, the request goes through the external IP address to the active load balancer. If that load balancer fails, your failover mechanism will detect it and automatically reassign the IP address to one of the passive servers. There are a number of different ways to implement an active/passive HA setup. To learn more, read </a:t>
            </a:r>
            <a:r>
              <a:rPr lang="en-US" sz="1200" b="0" i="0" u="none" strike="noStrike" kern="1200" dirty="0">
                <a:solidFill>
                  <a:schemeClr val="tx1"/>
                </a:solidFill>
                <a:effectLst/>
                <a:latin typeface="+mn-lt"/>
                <a:ea typeface="+mn-ea"/>
                <a:cs typeface="+mn-cs"/>
                <a:hlinkClick r:id="rId3"/>
              </a:rPr>
              <a:t>How To Use Reserved IPs</a:t>
            </a:r>
            <a:r>
              <a:rPr lang="en-US" sz="1200" b="0" i="0" kern="1200" dirty="0">
                <a:solidFill>
                  <a:schemeClr val="tx1"/>
                </a:solidFill>
                <a:effectLst/>
                <a:latin typeface="+mn-lt"/>
                <a:ea typeface="+mn-ea"/>
                <a:cs typeface="+mn-cs"/>
              </a:rPr>
              <a:t>.</a:t>
            </a:r>
            <a:br>
              <a:rPr lang="ru-RU"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5"/>
          </p:nvPr>
        </p:nvSpPr>
        <p:spPr/>
        <p:txBody>
          <a:bodyPr/>
          <a:lstStyle/>
          <a:p>
            <a:fld id="{E4C24E48-F7AE-499E-BBC0-C97B8E01C8B7}" type="slidenum">
              <a:rPr lang="ru-RU" smtClean="0"/>
              <a:t>18</a:t>
            </a:fld>
            <a:endParaRPr lang="ru-RU"/>
          </a:p>
        </p:txBody>
      </p:sp>
    </p:spTree>
    <p:extLst>
      <p:ext uri="{BB962C8B-B14F-4D97-AF65-F5344CB8AC3E}">
        <p14:creationId xmlns:p14="http://schemas.microsoft.com/office/powerpoint/2010/main" val="1349875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19</a:t>
            </a:fld>
            <a:endParaRPr lang="ru-RU"/>
          </a:p>
        </p:txBody>
      </p:sp>
    </p:spTree>
    <p:extLst>
      <p:ext uri="{BB962C8B-B14F-4D97-AF65-F5344CB8AC3E}">
        <p14:creationId xmlns:p14="http://schemas.microsoft.com/office/powerpoint/2010/main" val="4270446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https://developer.mozilla.org/ru/docs/Learn/Common_questions/What_is_a_web_server </a:t>
            </a: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22</a:t>
            </a:fld>
            <a:endParaRPr lang="ru-RU"/>
          </a:p>
        </p:txBody>
      </p:sp>
    </p:spTree>
    <p:extLst>
      <p:ext uri="{BB962C8B-B14F-4D97-AF65-F5344CB8AC3E}">
        <p14:creationId xmlns:p14="http://schemas.microsoft.com/office/powerpoint/2010/main" val="266899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23</a:t>
            </a:fld>
            <a:endParaRPr lang="ru-RU"/>
          </a:p>
        </p:txBody>
      </p:sp>
    </p:spTree>
    <p:extLst>
      <p:ext uri="{BB962C8B-B14F-4D97-AF65-F5344CB8AC3E}">
        <p14:creationId xmlns:p14="http://schemas.microsoft.com/office/powerpoint/2010/main" val="371907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https://www.oracle.com/cis/database/what-is-a-relational-database/</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26</a:t>
            </a:fld>
            <a:endParaRPr lang="ru-RU"/>
          </a:p>
        </p:txBody>
      </p:sp>
    </p:spTree>
    <p:extLst>
      <p:ext uri="{BB962C8B-B14F-4D97-AF65-F5344CB8AC3E}">
        <p14:creationId xmlns:p14="http://schemas.microsoft.com/office/powerpoint/2010/main" val="339216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i="0" dirty="0">
                <a:solidFill>
                  <a:srgbClr val="202122"/>
                </a:solidFill>
                <a:effectLst/>
                <a:latin typeface="Arial" panose="020B0604020202020204" pitchFamily="34" charset="0"/>
              </a:rPr>
              <a:t>Пол В. </a:t>
            </a:r>
            <a:r>
              <a:rPr lang="ru-RU" b="1" i="0" dirty="0" err="1">
                <a:solidFill>
                  <a:srgbClr val="202122"/>
                </a:solidFill>
                <a:effectLst/>
                <a:latin typeface="Arial" panose="020B0604020202020204" pitchFamily="34" charset="0"/>
              </a:rPr>
              <a:t>Мокапетрис</a:t>
            </a:r>
            <a:r>
              <a:rPr lang="ru-RU" b="0" i="0" dirty="0">
                <a:solidFill>
                  <a:srgbClr val="202122"/>
                </a:solidFill>
                <a:effectLst/>
                <a:latin typeface="Arial" panose="020B0604020202020204" pitchFamily="34" charset="0"/>
              </a:rPr>
              <a:t> (родился в 1948 году в </a:t>
            </a:r>
            <a:r>
              <a:rPr lang="ru-RU" b="0" i="0" u="none" strike="noStrike" dirty="0">
                <a:solidFill>
                  <a:srgbClr val="0645AD"/>
                </a:solidFill>
                <a:effectLst/>
                <a:latin typeface="Arial" panose="020B0604020202020204" pitchFamily="34" charset="0"/>
                <a:hlinkClick r:id="rId3" tooltip="Бостон"/>
              </a:rPr>
              <a:t>Бостоне</a:t>
            </a:r>
            <a:r>
              <a:rPr lang="ru-RU" b="0" i="0" dirty="0">
                <a:solidFill>
                  <a:srgbClr val="202122"/>
                </a:solidFill>
                <a:effectLst/>
                <a:latin typeface="Arial" panose="020B0604020202020204" pitchFamily="34" charset="0"/>
              </a:rPr>
              <a:t> , штат Массачусетс, США) — американский </a:t>
            </a:r>
            <a:r>
              <a:rPr lang="ru-RU" b="0" i="0" u="none" strike="noStrike" dirty="0">
                <a:solidFill>
                  <a:srgbClr val="0645AD"/>
                </a:solidFill>
                <a:effectLst/>
                <a:latin typeface="Arial" panose="020B0604020202020204" pitchFamily="34" charset="0"/>
                <a:hlinkClick r:id="rId4" tooltip="Специалист в области информатики"/>
              </a:rPr>
              <a:t>ученый</a:t>
            </a:r>
            <a:r>
              <a:rPr lang="ru-RU" b="0" i="0" dirty="0">
                <a:solidFill>
                  <a:srgbClr val="202122"/>
                </a:solidFill>
                <a:effectLst/>
                <a:latin typeface="Arial" panose="020B0604020202020204" pitchFamily="34" charset="0"/>
              </a:rPr>
              <a:t> -компьютерщик и </a:t>
            </a:r>
            <a:r>
              <a:rPr lang="ru-RU" b="0" i="0" u="none" strike="noStrike" dirty="0">
                <a:solidFill>
                  <a:srgbClr val="0645AD"/>
                </a:solidFill>
                <a:effectLst/>
                <a:latin typeface="Arial" panose="020B0604020202020204" pitchFamily="34" charset="0"/>
                <a:hlinkClick r:id="rId5" tooltip="пионер интернета"/>
              </a:rPr>
              <a:t>пионер Интернета</a:t>
            </a:r>
            <a:r>
              <a:rPr lang="ru-RU" b="0" i="0" dirty="0">
                <a:solidFill>
                  <a:srgbClr val="202122"/>
                </a:solidFill>
                <a:effectLst/>
                <a:latin typeface="Arial" panose="020B0604020202020204" pitchFamily="34" charset="0"/>
              </a:rPr>
              <a:t> , который изобрел систему </a:t>
            </a:r>
            <a:r>
              <a:rPr lang="ru-RU" b="0" i="0" u="none" strike="noStrike" dirty="0">
                <a:solidFill>
                  <a:srgbClr val="0645AD"/>
                </a:solidFill>
                <a:effectLst/>
                <a:latin typeface="Arial" panose="020B0604020202020204" pitchFamily="34" charset="0"/>
                <a:hlinkClick r:id="rId6" tooltip="система доменных имен"/>
              </a:rPr>
              <a:t>имен доменов</a:t>
            </a:r>
            <a:r>
              <a:rPr lang="ru-RU" b="0" i="0" dirty="0">
                <a:solidFill>
                  <a:srgbClr val="202122"/>
                </a:solidFill>
                <a:effectLst/>
                <a:latin typeface="Arial" panose="020B0604020202020204" pitchFamily="34" charset="0"/>
              </a:rPr>
              <a:t> в Интернете (DNS).</a:t>
            </a:r>
            <a:endParaRPr lang="en-US" b="0" i="0" dirty="0">
              <a:solidFill>
                <a:srgbClr val="202122"/>
              </a:solidFill>
              <a:effectLst/>
              <a:latin typeface="Arial" panose="020B0604020202020204" pitchFamily="34" charset="0"/>
            </a:endParaRPr>
          </a:p>
          <a:p>
            <a:r>
              <a:rPr lang="ru-RU" b="0" i="0" dirty="0">
                <a:solidFill>
                  <a:srgbClr val="202122"/>
                </a:solidFill>
                <a:effectLst/>
                <a:latin typeface="Arial" panose="020B0604020202020204" pitchFamily="34" charset="0"/>
              </a:rPr>
              <a:t>В 1983 году он предложил архитектуру системы доменных имен в RFC 882 и RFC 883, 973 и обновил её в </a:t>
            </a:r>
            <a:r>
              <a:rPr lang="en-US" b="0" i="0" dirty="0">
                <a:solidFill>
                  <a:srgbClr val="202122"/>
                </a:solidFill>
                <a:effectLst/>
                <a:latin typeface="Arial" panose="020B0604020202020204" pitchFamily="34" charset="0"/>
              </a:rPr>
              <a:t>https://datatracker.ietf.org/doc/html/rfc1035</a:t>
            </a:r>
            <a:endParaRPr lang="ru-RU"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a:p>
            <a:pPr algn="l"/>
            <a:r>
              <a:rPr lang="ru-RU" b="0" i="0" dirty="0" err="1">
                <a:solidFill>
                  <a:srgbClr val="202122"/>
                </a:solidFill>
                <a:effectLst/>
                <a:latin typeface="Arial" panose="020B0604020202020204" pitchFamily="34" charset="0"/>
              </a:rPr>
              <a:t>Мокапетрис</a:t>
            </a:r>
            <a:r>
              <a:rPr lang="ru-RU" b="0" i="0" dirty="0">
                <a:solidFill>
                  <a:srgbClr val="202122"/>
                </a:solidFill>
                <a:effectLst/>
                <a:latin typeface="Arial" panose="020B0604020202020204" pitchFamily="34" charset="0"/>
              </a:rPr>
              <a:t> является членом IEEE и Ассоциации вычислительной техники. Он: </a:t>
            </a:r>
            <a:r>
              <a:rPr lang="ru-RU" b="0" i="0" u="none" strike="noStrike" baseline="30000" dirty="0">
                <a:solidFill>
                  <a:srgbClr val="0645AD"/>
                </a:solidFill>
                <a:effectLst/>
                <a:latin typeface="Arial" panose="020B0604020202020204" pitchFamily="34" charset="0"/>
                <a:hlinkClick r:id="rId7"/>
              </a:rPr>
              <a:t>[1] </a:t>
            </a:r>
            <a:r>
              <a:rPr lang="ru-RU" b="0" i="0" u="none" strike="noStrike" baseline="30000" dirty="0">
                <a:solidFill>
                  <a:srgbClr val="0645AD"/>
                </a:solidFill>
                <a:effectLst/>
                <a:latin typeface="Arial" panose="020B0604020202020204" pitchFamily="34" charset="0"/>
                <a:hlinkClick r:id="rId8"/>
              </a:rPr>
              <a:t>[2]</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присоединился к </a:t>
            </a:r>
            <a:r>
              <a:rPr lang="ru-RU" b="0" i="0" u="none" strike="noStrike" dirty="0">
                <a:solidFill>
                  <a:srgbClr val="0645AD"/>
                </a:solidFill>
                <a:effectLst/>
                <a:latin typeface="Arial" panose="020B0604020202020204" pitchFamily="34" charset="0"/>
                <a:hlinkClick r:id="rId9" tooltip="Институт информационных наук"/>
              </a:rPr>
              <a:t>Институту информационных наук</a:t>
            </a:r>
            <a:r>
              <a:rPr lang="ru-RU" b="0" i="0" dirty="0">
                <a:solidFill>
                  <a:srgbClr val="202122"/>
                </a:solidFill>
                <a:effectLst/>
                <a:latin typeface="Arial" panose="020B0604020202020204" pitchFamily="34" charset="0"/>
              </a:rPr>
              <a:t> (ISI) </a:t>
            </a:r>
            <a:r>
              <a:rPr lang="ru-RU" b="0" i="0" u="none" strike="noStrike" dirty="0">
                <a:solidFill>
                  <a:srgbClr val="0645AD"/>
                </a:solidFill>
                <a:effectLst/>
                <a:latin typeface="Arial" panose="020B0604020202020204" pitchFamily="34" charset="0"/>
                <a:hlinkClick r:id="rId10" tooltip="Университет Южной Калифорнии"/>
              </a:rPr>
              <a:t>Университета Южной Калифорнии</a:t>
            </a:r>
            <a:r>
              <a:rPr lang="ru-RU" b="0" i="0" dirty="0">
                <a:solidFill>
                  <a:srgbClr val="202122"/>
                </a:solidFill>
                <a:effectLst/>
                <a:latin typeface="Arial" panose="020B0604020202020204" pitchFamily="34" charset="0"/>
              </a:rPr>
              <a:t> (USC) в 1978 году, где он:</a:t>
            </a:r>
          </a:p>
          <a:p>
            <a:pPr marL="742950" lvl="1" indent="-285750" algn="l">
              <a:buFont typeface="Arial" panose="020B0604020202020204" pitchFamily="34" charset="0"/>
              <a:buChar char="•"/>
            </a:pPr>
            <a:r>
              <a:rPr lang="ru-RU" b="0" i="0" dirty="0">
                <a:solidFill>
                  <a:srgbClr val="202122"/>
                </a:solidFill>
                <a:effectLst/>
                <a:latin typeface="Arial" panose="020B0604020202020204" pitchFamily="34" charset="0"/>
              </a:rPr>
              <a:t>разработал первый почтовый сервер </a:t>
            </a:r>
            <a:r>
              <a:rPr lang="ru-RU" b="0" i="0" u="none" strike="noStrike" dirty="0">
                <a:solidFill>
                  <a:srgbClr val="0645AD"/>
                </a:solidFill>
                <a:effectLst/>
                <a:latin typeface="Arial" panose="020B0604020202020204" pitchFamily="34" charset="0"/>
                <a:hlinkClick r:id="rId11" tooltip="SMTP"/>
              </a:rPr>
              <a:t>SMTP ,</a:t>
            </a:r>
            <a:endParaRPr lang="ru-RU" b="0" i="0" dirty="0">
              <a:solidFill>
                <a:srgbClr val="202122"/>
              </a:solidFill>
              <a:effectLst/>
              <a:latin typeface="Arial" panose="020B0604020202020204" pitchFamily="34" charset="0"/>
            </a:endParaRPr>
          </a:p>
          <a:p>
            <a:pPr marL="742950" lvl="1" indent="-285750" algn="l">
              <a:buFont typeface="Arial" panose="020B0604020202020204" pitchFamily="34" charset="0"/>
              <a:buChar char="•"/>
            </a:pPr>
            <a:r>
              <a:rPr lang="ru-RU" b="0" i="0" dirty="0">
                <a:solidFill>
                  <a:srgbClr val="202122"/>
                </a:solidFill>
                <a:effectLst/>
                <a:latin typeface="Arial" panose="020B0604020202020204" pitchFamily="34" charset="0"/>
              </a:rPr>
              <a:t>предложил архитектуру DNS в 1983 г.,</a:t>
            </a:r>
          </a:p>
          <a:p>
            <a:pPr marL="742950" lvl="1" indent="-285750" algn="l">
              <a:buFont typeface="Arial" panose="020B0604020202020204" pitchFamily="34" charset="0"/>
              <a:buChar char="•"/>
            </a:pPr>
            <a:r>
              <a:rPr lang="ru-RU" b="0" i="0" dirty="0">
                <a:solidFill>
                  <a:srgbClr val="202122"/>
                </a:solidFill>
                <a:effectLst/>
                <a:latin typeface="Arial" panose="020B0604020202020204" pitchFamily="34" charset="0"/>
              </a:rPr>
              <a:t>написал первую реализацию DNS (названную «</a:t>
            </a:r>
            <a:r>
              <a:rPr lang="ru-RU" b="0" i="0" dirty="0" err="1">
                <a:solidFill>
                  <a:srgbClr val="202122"/>
                </a:solidFill>
                <a:effectLst/>
                <a:latin typeface="Arial" panose="020B0604020202020204" pitchFamily="34" charset="0"/>
              </a:rPr>
              <a:t>Дживс</a:t>
            </a:r>
            <a:r>
              <a:rPr lang="ru-RU" b="0" i="0" dirty="0">
                <a:solidFill>
                  <a:srgbClr val="202122"/>
                </a:solidFill>
                <a:effectLst/>
                <a:latin typeface="Arial" panose="020B0604020202020204" pitchFamily="34" charset="0"/>
              </a:rPr>
              <a:t>») для </a:t>
            </a:r>
            <a:r>
              <a:rPr lang="ru-RU" b="0" i="0" u="none" strike="noStrike" dirty="0">
                <a:solidFill>
                  <a:srgbClr val="0645AD"/>
                </a:solidFill>
                <a:effectLst/>
                <a:latin typeface="Arial" panose="020B0604020202020204" pitchFamily="34" charset="0"/>
                <a:hlinkClick r:id="rId12" tooltip="ТОПС-20"/>
              </a:rPr>
              <a:t>TOPS-20</a:t>
            </a:r>
            <a:r>
              <a:rPr lang="ru-RU" b="0" i="0" dirty="0">
                <a:solidFill>
                  <a:srgbClr val="202122"/>
                </a:solidFill>
                <a:effectLst/>
                <a:latin typeface="Arial" panose="020B0604020202020204" pitchFamily="34" charset="0"/>
              </a:rPr>
              <a:t> в 1983 г.,</a:t>
            </a:r>
          </a:p>
          <a:p>
            <a:pPr marL="742950" lvl="1" indent="-285750" algn="l">
              <a:buFont typeface="Arial" panose="020B0604020202020204" pitchFamily="34" charset="0"/>
              <a:buChar char="•"/>
            </a:pPr>
            <a:r>
              <a:rPr lang="ru-RU" b="0" i="0" dirty="0">
                <a:solidFill>
                  <a:srgbClr val="202122"/>
                </a:solidFill>
                <a:effectLst/>
                <a:latin typeface="Arial" panose="020B0604020202020204" pitchFamily="34" charset="0"/>
              </a:rPr>
              <a:t>работал директором отдела высокопроизводительных вычислений и связи;</a:t>
            </a:r>
          </a:p>
          <a:p>
            <a:pPr algn="l">
              <a:buFont typeface="Arial" panose="020B0604020202020204" pitchFamily="34" charset="0"/>
              <a:buChar char="•"/>
            </a:pPr>
            <a:r>
              <a:rPr lang="ru-RU" b="0" i="0" dirty="0">
                <a:solidFill>
                  <a:srgbClr val="202122"/>
                </a:solidFill>
                <a:effectLst/>
                <a:latin typeface="Arial" panose="020B0604020202020204" pitchFamily="34" charset="0"/>
              </a:rPr>
              <a:t>был менеджером программ по созданию сетей в </a:t>
            </a:r>
            <a:r>
              <a:rPr lang="ru-RU" b="0" i="0" u="none" strike="noStrike" dirty="0">
                <a:solidFill>
                  <a:srgbClr val="0645AD"/>
                </a:solidFill>
                <a:effectLst/>
                <a:latin typeface="Arial" panose="020B0604020202020204" pitchFamily="34" charset="0"/>
                <a:hlinkClick r:id="rId13" tooltip="Агентство перспективных исследовательских проектов"/>
              </a:rPr>
              <a:t>Агентстве перспективных исследовательских проектов</a:t>
            </a:r>
            <a:r>
              <a:rPr lang="ru-RU" b="0" i="0" dirty="0">
                <a:solidFill>
                  <a:srgbClr val="202122"/>
                </a:solidFill>
                <a:effectLst/>
                <a:latin typeface="Arial" panose="020B0604020202020204" pitchFamily="34" charset="0"/>
              </a:rPr>
              <a:t> (ARPA) Министерства обороны США с 1990 по 1993 год;</a:t>
            </a:r>
          </a:p>
          <a:p>
            <a:pPr algn="l">
              <a:buFont typeface="Arial" panose="020B0604020202020204" pitchFamily="34" charset="0"/>
              <a:buChar char="•"/>
            </a:pPr>
            <a:r>
              <a:rPr lang="ru-RU" b="0" i="0" dirty="0">
                <a:solidFill>
                  <a:srgbClr val="202122"/>
                </a:solidFill>
                <a:effectLst/>
                <a:latin typeface="Arial" panose="020B0604020202020204" pitchFamily="34" charset="0"/>
              </a:rPr>
              <a:t>занимал пост председателя Исследовательской рабочей группы </a:t>
            </a:r>
            <a:r>
              <a:rPr lang="ru-RU" b="0" i="0" u="none" strike="noStrike" dirty="0">
                <a:solidFill>
                  <a:srgbClr val="0645AD"/>
                </a:solidFill>
                <a:effectLst/>
                <a:latin typeface="Arial" panose="020B0604020202020204" pitchFamily="34" charset="0"/>
                <a:hlinkClick r:id="rId14" tooltip="Федеральный сетевой совет"/>
              </a:rPr>
              <a:t>Федерального сетевого совета США</a:t>
            </a:r>
            <a:r>
              <a:rPr lang="ru-RU" b="0" i="0" dirty="0">
                <a:solidFill>
                  <a:srgbClr val="202122"/>
                </a:solidFill>
                <a:effectLst/>
                <a:latin typeface="Arial" panose="020B0604020202020204" pitchFamily="34" charset="0"/>
              </a:rPr>
              <a:t> ;</a:t>
            </a:r>
          </a:p>
          <a:p>
            <a:pPr algn="l">
              <a:buFont typeface="Arial" panose="020B0604020202020204" pitchFamily="34" charset="0"/>
              <a:buChar char="•"/>
            </a:pPr>
            <a:r>
              <a:rPr lang="ru-RU" b="0" i="0" dirty="0">
                <a:solidFill>
                  <a:srgbClr val="202122"/>
                </a:solidFill>
                <a:effectLst/>
                <a:latin typeface="Arial" panose="020B0604020202020204" pitchFamily="34" charset="0"/>
              </a:rPr>
              <a:t>с 1994 по 1996 год был председателем </a:t>
            </a:r>
            <a:r>
              <a:rPr lang="ru-RU" b="0" i="0" u="none" strike="noStrike" dirty="0">
                <a:solidFill>
                  <a:srgbClr val="0645AD"/>
                </a:solidFill>
                <a:effectLst/>
                <a:latin typeface="Arial" panose="020B0604020202020204" pitchFamily="34" charset="0"/>
                <a:hlinkClick r:id="rId15" tooltip="Целевая группа по инженерным вопросам Интернета"/>
              </a:rPr>
              <a:t>Инженерной группы Интернета (IETF);</a:t>
            </a:r>
            <a:endParaRPr lang="ru-RU" b="0" i="0" dirty="0">
              <a:solidFill>
                <a:srgbClr val="202122"/>
              </a:solidFill>
              <a:effectLst/>
              <a:latin typeface="Arial" panose="020B0604020202020204" pitchFamily="34" charset="0"/>
            </a:endParaRPr>
          </a:p>
          <a:p>
            <a:pPr algn="l">
              <a:buFont typeface="Arial" panose="020B0604020202020204" pitchFamily="34" charset="0"/>
              <a:buChar char="•"/>
            </a:pPr>
            <a:r>
              <a:rPr lang="ru-RU" b="0" i="0" dirty="0">
                <a:solidFill>
                  <a:srgbClr val="202122"/>
                </a:solidFill>
                <a:effectLst/>
                <a:latin typeface="Arial" panose="020B0604020202020204" pitchFamily="34" charset="0"/>
              </a:rPr>
              <a:t>был членом Совета по </a:t>
            </a:r>
            <a:r>
              <a:rPr lang="ru-RU" b="0" i="0" u="none" strike="noStrike" dirty="0">
                <a:solidFill>
                  <a:srgbClr val="0645AD"/>
                </a:solidFill>
                <a:effectLst/>
                <a:latin typeface="Arial" panose="020B0604020202020204" pitchFamily="34" charset="0"/>
                <a:hlinkClick r:id="rId16" tooltip="Совет по архитектуре Интернета"/>
              </a:rPr>
              <a:t>архитектуре Интернета</a:t>
            </a:r>
            <a:r>
              <a:rPr lang="ru-RU" b="0" i="0" dirty="0">
                <a:solidFill>
                  <a:srgbClr val="202122"/>
                </a:solidFill>
                <a:effectLst/>
                <a:latin typeface="Arial" panose="020B0604020202020204" pitchFamily="34" charset="0"/>
              </a:rPr>
              <a:t> (IAB) в 1994 и 1995 годах;</a:t>
            </a:r>
          </a:p>
          <a:p>
            <a:pPr algn="l">
              <a:buFont typeface="Arial" panose="020B0604020202020204" pitchFamily="34" charset="0"/>
              <a:buChar char="•"/>
            </a:pPr>
            <a:r>
              <a:rPr lang="ru-RU" b="0" i="0" dirty="0">
                <a:solidFill>
                  <a:srgbClr val="202122"/>
                </a:solidFill>
                <a:effectLst/>
                <a:latin typeface="Arial" panose="020B0604020202020204" pitchFamily="34" charset="0"/>
              </a:rPr>
              <a:t>работал в нескольких интернет-компаниях: сотрудник номер два в @Home (1995–1997), Software.com (1997–1998) (теперь </a:t>
            </a:r>
            <a:r>
              <a:rPr lang="ru-RU" b="0" i="0" dirty="0" err="1">
                <a:solidFill>
                  <a:srgbClr val="202122"/>
                </a:solidFill>
                <a:effectLst/>
                <a:latin typeface="Arial" panose="020B0604020202020204" pitchFamily="34" charset="0"/>
              </a:rPr>
              <a:t>OpenWave</a:t>
            </a:r>
            <a:r>
              <a:rPr lang="ru-RU" b="0" i="0" dirty="0">
                <a:solidFill>
                  <a:srgbClr val="202122"/>
                </a:solidFill>
                <a:effectLst/>
                <a:latin typeface="Arial" panose="020B0604020202020204" pitchFamily="34" charset="0"/>
              </a:rPr>
              <a:t>), </a:t>
            </a:r>
            <a:r>
              <a:rPr lang="ru-RU" b="0" i="0" dirty="0" err="1">
                <a:solidFill>
                  <a:srgbClr val="202122"/>
                </a:solidFill>
                <a:effectLst/>
                <a:latin typeface="Arial" panose="020B0604020202020204" pitchFamily="34" charset="0"/>
              </a:rPr>
              <a:t>Fiberlane</a:t>
            </a:r>
            <a:r>
              <a:rPr lang="ru-RU" b="0" i="0" dirty="0">
                <a:solidFill>
                  <a:srgbClr val="202122"/>
                </a:solidFill>
                <a:effectLst/>
                <a:latin typeface="Arial" panose="020B0604020202020204" pitchFamily="34" charset="0"/>
              </a:rPr>
              <a:t> (теперь Cisco), </a:t>
            </a:r>
            <a:r>
              <a:rPr lang="ru-RU" b="0" i="0" dirty="0" err="1">
                <a:solidFill>
                  <a:srgbClr val="202122"/>
                </a:solidFill>
                <a:effectLst/>
                <a:latin typeface="Arial" panose="020B0604020202020204" pitchFamily="34" charset="0"/>
              </a:rPr>
              <a:t>Cerent</a:t>
            </a:r>
            <a:r>
              <a:rPr lang="ru-RU" b="0" i="0" dirty="0">
                <a:solidFill>
                  <a:srgbClr val="202122"/>
                </a:solidFill>
                <a:effectLst/>
                <a:latin typeface="Arial" panose="020B0604020202020204" pitchFamily="34" charset="0"/>
              </a:rPr>
              <a:t>/</a:t>
            </a:r>
            <a:r>
              <a:rPr lang="ru-RU" b="0" i="0" dirty="0" err="1">
                <a:solidFill>
                  <a:srgbClr val="202122"/>
                </a:solidFill>
                <a:effectLst/>
                <a:latin typeface="Arial" panose="020B0604020202020204" pitchFamily="34" charset="0"/>
              </a:rPr>
              <a:t>Siara</a:t>
            </a:r>
            <a:r>
              <a:rPr lang="ru-RU" b="0" i="0" dirty="0">
                <a:solidFill>
                  <a:srgbClr val="202122"/>
                </a:solidFill>
                <a:effectLst/>
                <a:latin typeface="Arial" panose="020B0604020202020204" pitchFamily="34" charset="0"/>
              </a:rPr>
              <a:t> (теперь </a:t>
            </a:r>
            <a:r>
              <a:rPr lang="ru-RU" b="0" i="0" dirty="0" err="1">
                <a:solidFill>
                  <a:srgbClr val="202122"/>
                </a:solidFill>
                <a:effectLst/>
                <a:latin typeface="Arial" panose="020B0604020202020204" pitchFamily="34" charset="0"/>
              </a:rPr>
              <a:t>Redback</a:t>
            </a:r>
            <a:r>
              <a:rPr lang="ru-RU" b="0" i="0" dirty="0">
                <a:solidFill>
                  <a:srgbClr val="202122"/>
                </a:solidFill>
                <a:effectLst/>
                <a:latin typeface="Arial" panose="020B0604020202020204" pitchFamily="34" charset="0"/>
              </a:rPr>
              <a:t> Networks) (1998–1998). 1999 г.), Urban Media (1999–2001 гг.) и NU Domain (с 1999 г.);</a:t>
            </a:r>
          </a:p>
          <a:p>
            <a:pPr algn="l">
              <a:buFont typeface="Arial" panose="020B0604020202020204" pitchFamily="34" charset="0"/>
              <a:buChar char="•"/>
            </a:pPr>
            <a:r>
              <a:rPr lang="ru-RU" b="0" i="0" dirty="0">
                <a:solidFill>
                  <a:srgbClr val="202122"/>
                </a:solidFill>
                <a:effectLst/>
                <a:latin typeface="Arial" panose="020B0604020202020204" pitchFamily="34" charset="0"/>
              </a:rPr>
              <a:t>был главным научным сотрудником и председателем совета директоров поставщика программного обеспечения для инфраструктуры IP-адресов </a:t>
            </a:r>
            <a:r>
              <a:rPr lang="ru-RU" b="0" i="0" u="none" strike="noStrike" dirty="0" err="1">
                <a:solidFill>
                  <a:srgbClr val="BA0000"/>
                </a:solidFill>
                <a:effectLst/>
                <a:latin typeface="Arial" panose="020B0604020202020204" pitchFamily="34" charset="0"/>
                <a:hlinkClick r:id="rId17" tooltip="Номинум (страница не существует)"/>
              </a:rPr>
              <a:t>Nominum</a:t>
            </a:r>
            <a:r>
              <a:rPr lang="ru-RU" b="0" i="0" dirty="0">
                <a:solidFill>
                  <a:srgbClr val="202122"/>
                </a:solidFill>
                <a:effectLst/>
                <a:latin typeface="Arial" panose="020B0604020202020204" pitchFamily="34" charset="0"/>
              </a:rPr>
              <a:t> (с 1999 по 2016 год).</a:t>
            </a:r>
          </a:p>
          <a:p>
            <a:pPr algn="l">
              <a:buFont typeface="Arial" panose="020B0604020202020204" pitchFamily="34" charset="0"/>
              <a:buChar char="•"/>
            </a:pPr>
            <a:r>
              <a:rPr lang="ru-RU" b="0" i="0" dirty="0">
                <a:solidFill>
                  <a:srgbClr val="202122"/>
                </a:solidFill>
                <a:effectLst/>
                <a:latin typeface="Arial" panose="020B0604020202020204" pitchFamily="34" charset="0"/>
              </a:rPr>
              <a:t>в настоящее время является главным научным сотрудником </a:t>
            </a:r>
            <a:r>
              <a:rPr lang="ru-RU" b="0" i="0" dirty="0" err="1">
                <a:solidFill>
                  <a:srgbClr val="202122"/>
                </a:solidFill>
                <a:effectLst/>
                <a:latin typeface="Arial" panose="020B0604020202020204" pitchFamily="34" charset="0"/>
              </a:rPr>
              <a:t>ThreatSTOP</a:t>
            </a:r>
            <a:r>
              <a:rPr lang="en-US" b="0" i="0" dirty="0">
                <a:solidFill>
                  <a:srgbClr val="202122"/>
                </a:solidFill>
                <a:effectLst/>
                <a:latin typeface="Arial" panose="020B0604020202020204" pitchFamily="34" charset="0"/>
              </a:rPr>
              <a:t> ( </a:t>
            </a:r>
            <a:r>
              <a:rPr lang="ru-RU" b="0" i="0" dirty="0">
                <a:solidFill>
                  <a:srgbClr val="202122"/>
                </a:solidFill>
                <a:effectLst/>
                <a:latin typeface="Arial" panose="020B0604020202020204" pitchFamily="34" charset="0"/>
              </a:rPr>
              <a:t>СПОЙЛЕР: </a:t>
            </a:r>
            <a:r>
              <a:rPr lang="ru-RU" b="0" i="0" dirty="0" err="1">
                <a:solidFill>
                  <a:srgbClr val="202122"/>
                </a:solidFill>
                <a:effectLst/>
                <a:latin typeface="Arial" panose="020B0604020202020204" pitchFamily="34" charset="0"/>
              </a:rPr>
              <a:t>кототрая</a:t>
            </a:r>
            <a:r>
              <a:rPr lang="ru-RU" b="0" i="0" dirty="0">
                <a:solidFill>
                  <a:srgbClr val="202122"/>
                </a:solidFill>
                <a:effectLst/>
                <a:latin typeface="Arial" panose="020B0604020202020204" pitchFamily="34" charset="0"/>
              </a:rPr>
              <a:t> борется с плохими парнями с помощью… </a:t>
            </a:r>
            <a:r>
              <a:rPr lang="en-US" b="0" i="0" dirty="0">
                <a:solidFill>
                  <a:srgbClr val="202122"/>
                </a:solidFill>
                <a:effectLst/>
                <a:latin typeface="Arial" panose="020B0604020202020204" pitchFamily="34" charset="0"/>
              </a:rPr>
              <a:t>DNS </a:t>
            </a:r>
            <a:r>
              <a:rPr lang="en-US" b="0" i="0" dirty="0">
                <a:solidFill>
                  <a:srgbClr val="202122"/>
                </a:solidFill>
                <a:effectLst/>
                <a:latin typeface="Arial" panose="020B0604020202020204" pitchFamily="34" charset="0"/>
                <a:sym typeface="Wingdings" panose="05000000000000000000" pitchFamily="2" charset="2"/>
              </a:rPr>
              <a:t> </a:t>
            </a:r>
            <a:r>
              <a:rPr lang="en-US" b="0" i="0" dirty="0">
                <a:solidFill>
                  <a:srgbClr val="202122"/>
                </a:solidFill>
                <a:effectLst/>
                <a:latin typeface="Arial" panose="020B0604020202020204" pitchFamily="34" charset="0"/>
              </a:rPr>
              <a:t>) </a:t>
            </a:r>
            <a:endParaRPr lang="ru-RU" b="0" i="0" dirty="0">
              <a:solidFill>
                <a:srgbClr val="202122"/>
              </a:solidFill>
              <a:effectLst/>
              <a:latin typeface="Arial" panose="020B0604020202020204" pitchFamily="34" charset="0"/>
            </a:endParaRPr>
          </a:p>
          <a:p>
            <a:br>
              <a:rPr lang="en-US" b="0" i="0" dirty="0">
                <a:solidFill>
                  <a:srgbClr val="202122"/>
                </a:solidFill>
                <a:effectLst/>
                <a:latin typeface="Arial" panose="020B0604020202020204" pitchFamily="34" charset="0"/>
              </a:rPr>
            </a:br>
            <a:r>
              <a:rPr lang="ru-RU" b="0" i="0" dirty="0">
                <a:solidFill>
                  <a:srgbClr val="202122"/>
                </a:solidFill>
                <a:effectLst/>
                <a:latin typeface="Arial" panose="020B0604020202020204" pitchFamily="34" charset="0"/>
              </a:rPr>
              <a:t>Можно почитать его интервью ( англ.) </a:t>
            </a:r>
            <a:r>
              <a:rPr lang="en-US" b="0" i="0" dirty="0">
                <a:solidFill>
                  <a:srgbClr val="202122"/>
                </a:solidFill>
                <a:effectLst/>
                <a:latin typeface="Arial" panose="020B0604020202020204" pitchFamily="34" charset="0"/>
              </a:rPr>
              <a:t>https://www.welcometothejungle.com/en/articles/btc-interview-paul-Mockapetris</a:t>
            </a:r>
            <a:br>
              <a:rPr lang="en-US" b="0" i="0" dirty="0">
                <a:solidFill>
                  <a:srgbClr val="202122"/>
                </a:solidFill>
                <a:effectLst/>
                <a:latin typeface="Arial" panose="020B0604020202020204" pitchFamily="34" charset="0"/>
              </a:rPr>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3</a:t>
            </a:fld>
            <a:endParaRPr lang="ru-RU"/>
          </a:p>
        </p:txBody>
      </p:sp>
    </p:spTree>
    <p:extLst>
      <p:ext uri="{BB962C8B-B14F-4D97-AF65-F5344CB8AC3E}">
        <p14:creationId xmlns:p14="http://schemas.microsoft.com/office/powerpoint/2010/main" val="1707771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SQL RDBMS</a:t>
            </a: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27</a:t>
            </a:fld>
            <a:endParaRPr lang="ru-RU"/>
          </a:p>
        </p:txBody>
      </p:sp>
    </p:spTree>
    <p:extLst>
      <p:ext uri="{BB962C8B-B14F-4D97-AF65-F5344CB8AC3E}">
        <p14:creationId xmlns:p14="http://schemas.microsoft.com/office/powerpoint/2010/main" val="768437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NOSQL RDBMS</a:t>
            </a: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28</a:t>
            </a:fld>
            <a:endParaRPr lang="ru-RU"/>
          </a:p>
        </p:txBody>
      </p:sp>
    </p:spTree>
    <p:extLst>
      <p:ext uri="{BB962C8B-B14F-4D97-AF65-F5344CB8AC3E}">
        <p14:creationId xmlns:p14="http://schemas.microsoft.com/office/powerpoint/2010/main" val="86253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https://www.katacoda.com/mysql-db-sandbox/scenarios/mysql-sandbox</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32</a:t>
            </a:fld>
            <a:endParaRPr lang="ru-RU"/>
          </a:p>
        </p:txBody>
      </p:sp>
    </p:spTree>
    <p:extLst>
      <p:ext uri="{BB962C8B-B14F-4D97-AF65-F5344CB8AC3E}">
        <p14:creationId xmlns:p14="http://schemas.microsoft.com/office/powerpoint/2010/main" val="3552332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https://www.katacoda.com/mysql-db-sandbox/scenarios/mysql-sandbox</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33</a:t>
            </a:fld>
            <a:endParaRPr lang="ru-RU"/>
          </a:p>
        </p:txBody>
      </p:sp>
    </p:spTree>
    <p:extLst>
      <p:ext uri="{BB962C8B-B14F-4D97-AF65-F5344CB8AC3E}">
        <p14:creationId xmlns:p14="http://schemas.microsoft.com/office/powerpoint/2010/main" val="3919480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36</a:t>
            </a:fld>
            <a:endParaRPr lang="ru-RU"/>
          </a:p>
        </p:txBody>
      </p:sp>
    </p:spTree>
    <p:extLst>
      <p:ext uri="{BB962C8B-B14F-4D97-AF65-F5344CB8AC3E}">
        <p14:creationId xmlns:p14="http://schemas.microsoft.com/office/powerpoint/2010/main" val="4216490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https://www.katacoda.com/codegarage/scenarios/get-started-with-mongodb</a:t>
            </a: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38</a:t>
            </a:fld>
            <a:endParaRPr lang="ru-RU"/>
          </a:p>
        </p:txBody>
      </p:sp>
    </p:spTree>
    <p:extLst>
      <p:ext uri="{BB962C8B-B14F-4D97-AF65-F5344CB8AC3E}">
        <p14:creationId xmlns:p14="http://schemas.microsoft.com/office/powerpoint/2010/main" val="588530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40</a:t>
            </a:fld>
            <a:endParaRPr lang="ru-RU"/>
          </a:p>
        </p:txBody>
      </p:sp>
    </p:spTree>
    <p:extLst>
      <p:ext uri="{BB962C8B-B14F-4D97-AF65-F5344CB8AC3E}">
        <p14:creationId xmlns:p14="http://schemas.microsoft.com/office/powerpoint/2010/main" val="504321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https://aws.amazon.com/ru/caching/ </a:t>
            </a:r>
            <a:r>
              <a:rPr lang="ru-RU" dirty="0"/>
              <a:t>Тут всё написано</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44</a:t>
            </a:fld>
            <a:endParaRPr lang="ru-RU"/>
          </a:p>
        </p:txBody>
      </p:sp>
    </p:spTree>
    <p:extLst>
      <p:ext uri="{BB962C8B-B14F-4D97-AF65-F5344CB8AC3E}">
        <p14:creationId xmlns:p14="http://schemas.microsoft.com/office/powerpoint/2010/main" val="2269173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https://aws.amazon.com/ru/caching/ </a:t>
            </a:r>
            <a:r>
              <a:rPr lang="ru-RU" dirty="0"/>
              <a:t>Тут всё написано</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45</a:t>
            </a:fld>
            <a:endParaRPr lang="ru-RU"/>
          </a:p>
        </p:txBody>
      </p:sp>
    </p:spTree>
    <p:extLst>
      <p:ext uri="{BB962C8B-B14F-4D97-AF65-F5344CB8AC3E}">
        <p14:creationId xmlns:p14="http://schemas.microsoft.com/office/powerpoint/2010/main" val="1656870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https://aws.amazon.com/ru/caching/ </a:t>
            </a:r>
            <a:r>
              <a:rPr lang="ru-RU" dirty="0"/>
              <a:t>Тут всё написано</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46</a:t>
            </a:fld>
            <a:endParaRPr lang="ru-RU"/>
          </a:p>
        </p:txBody>
      </p:sp>
    </p:spTree>
    <p:extLst>
      <p:ext uri="{BB962C8B-B14F-4D97-AF65-F5344CB8AC3E}">
        <p14:creationId xmlns:p14="http://schemas.microsoft.com/office/powerpoint/2010/main" val="425067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r>
              <a:rPr lang="ru-RU" dirty="0" err="1"/>
              <a:t>Мокапертис</a:t>
            </a:r>
            <a:r>
              <a:rPr lang="ru-RU" dirty="0"/>
              <a:t> </a:t>
            </a:r>
            <a:r>
              <a:rPr lang="ru-RU" dirty="0" err="1"/>
              <a:t>преложил</a:t>
            </a:r>
            <a:r>
              <a:rPr lang="ru-RU" dirty="0"/>
              <a:t> механизм: программа должна обращаться  к серверу по имени, которое должно быть преобразовано в </a:t>
            </a:r>
            <a:r>
              <a:rPr lang="en-US" dirty="0"/>
              <a:t>IP</a:t>
            </a:r>
            <a:r>
              <a:rPr lang="ru-RU" dirty="0"/>
              <a:t>-адрес. Для этого клиент </a:t>
            </a:r>
            <a:r>
              <a:rPr lang="en-US" dirty="0"/>
              <a:t>DNS </a:t>
            </a:r>
            <a:r>
              <a:rPr lang="ru-RU" dirty="0"/>
              <a:t>делает запросы к </a:t>
            </a:r>
            <a:r>
              <a:rPr lang="en-US" dirty="0"/>
              <a:t>DNS </a:t>
            </a:r>
            <a:r>
              <a:rPr lang="ru-RU" dirty="0"/>
              <a:t>серверам  и сохраняет их ответы в </a:t>
            </a:r>
            <a:r>
              <a:rPr lang="ru-RU" dirty="0" err="1"/>
              <a:t>кеш</a:t>
            </a:r>
            <a:r>
              <a:rPr lang="ru-RU" dirty="0"/>
              <a:t>. Сервер </a:t>
            </a:r>
            <a:r>
              <a:rPr lang="en-US" dirty="0"/>
              <a:t>DNS </a:t>
            </a:r>
            <a:r>
              <a:rPr lang="ru-RU" dirty="0"/>
              <a:t>тоже кеширует запросы в своём локальном кэше и так далее</a:t>
            </a:r>
          </a:p>
        </p:txBody>
      </p:sp>
      <p:sp>
        <p:nvSpPr>
          <p:cNvPr id="4" name="Номер слайда 3"/>
          <p:cNvSpPr>
            <a:spLocks noGrp="1"/>
          </p:cNvSpPr>
          <p:nvPr>
            <p:ph type="sldNum" sz="quarter" idx="5"/>
          </p:nvPr>
        </p:nvSpPr>
        <p:spPr/>
        <p:txBody>
          <a:bodyPr/>
          <a:lstStyle/>
          <a:p>
            <a:fld id="{E4C24E48-F7AE-499E-BBC0-C97B8E01C8B7}" type="slidenum">
              <a:rPr lang="ru-RU" smtClean="0"/>
              <a:t>4</a:t>
            </a:fld>
            <a:endParaRPr lang="ru-RU"/>
          </a:p>
        </p:txBody>
      </p:sp>
    </p:spTree>
    <p:extLst>
      <p:ext uri="{BB962C8B-B14F-4D97-AF65-F5344CB8AC3E}">
        <p14:creationId xmlns:p14="http://schemas.microsoft.com/office/powerpoint/2010/main" val="3109341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49</a:t>
            </a:fld>
            <a:endParaRPr lang="ru-RU"/>
          </a:p>
        </p:txBody>
      </p:sp>
    </p:spTree>
    <p:extLst>
      <p:ext uri="{BB962C8B-B14F-4D97-AF65-F5344CB8AC3E}">
        <p14:creationId xmlns:p14="http://schemas.microsoft.com/office/powerpoint/2010/main" val="37383262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50</a:t>
            </a:fld>
            <a:endParaRPr lang="ru-RU"/>
          </a:p>
        </p:txBody>
      </p:sp>
    </p:spTree>
    <p:extLst>
      <p:ext uri="{BB962C8B-B14F-4D97-AF65-F5344CB8AC3E}">
        <p14:creationId xmlns:p14="http://schemas.microsoft.com/office/powerpoint/2010/main" val="2138630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51</a:t>
            </a:fld>
            <a:endParaRPr lang="ru-RU"/>
          </a:p>
        </p:txBody>
      </p:sp>
    </p:spTree>
    <p:extLst>
      <p:ext uri="{BB962C8B-B14F-4D97-AF65-F5344CB8AC3E}">
        <p14:creationId xmlns:p14="http://schemas.microsoft.com/office/powerpoint/2010/main" val="1773978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52</a:t>
            </a:fld>
            <a:endParaRPr lang="ru-RU"/>
          </a:p>
        </p:txBody>
      </p:sp>
    </p:spTree>
    <p:extLst>
      <p:ext uri="{BB962C8B-B14F-4D97-AF65-F5344CB8AC3E}">
        <p14:creationId xmlns:p14="http://schemas.microsoft.com/office/powerpoint/2010/main" val="1221826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53</a:t>
            </a:fld>
            <a:endParaRPr lang="ru-RU"/>
          </a:p>
        </p:txBody>
      </p:sp>
    </p:spTree>
    <p:extLst>
      <p:ext uri="{BB962C8B-B14F-4D97-AF65-F5344CB8AC3E}">
        <p14:creationId xmlns:p14="http://schemas.microsoft.com/office/powerpoint/2010/main" val="1655811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54</a:t>
            </a:fld>
            <a:endParaRPr lang="ru-RU"/>
          </a:p>
        </p:txBody>
      </p:sp>
    </p:spTree>
    <p:extLst>
      <p:ext uri="{BB962C8B-B14F-4D97-AF65-F5344CB8AC3E}">
        <p14:creationId xmlns:p14="http://schemas.microsoft.com/office/powerpoint/2010/main" val="4151545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55</a:t>
            </a:fld>
            <a:endParaRPr lang="ru-RU"/>
          </a:p>
        </p:txBody>
      </p:sp>
    </p:spTree>
    <p:extLst>
      <p:ext uri="{BB962C8B-B14F-4D97-AF65-F5344CB8AC3E}">
        <p14:creationId xmlns:p14="http://schemas.microsoft.com/office/powerpoint/2010/main" val="2874093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u="none" strike="noStrike" kern="1200" dirty="0" err="1">
                <a:solidFill>
                  <a:schemeClr val="tx1"/>
                </a:solidFill>
                <a:effectLst/>
                <a:latin typeface="+mn-lt"/>
                <a:ea typeface="+mn-ea"/>
                <a:cs typeface="+mn-cs"/>
                <a:hlinkClick r:id="rId3"/>
              </a:rPr>
              <a:t>RabbitMQ</a:t>
            </a:r>
            <a:r>
              <a:rPr lang="ru-RU" sz="1200" b="0" i="0" kern="1200" dirty="0">
                <a:solidFill>
                  <a:schemeClr val="tx1"/>
                </a:solidFill>
                <a:effectLst/>
                <a:latin typeface="+mn-lt"/>
                <a:ea typeface="+mn-ea"/>
                <a:cs typeface="+mn-cs"/>
              </a:rPr>
              <a:t> 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Чтобы по-настоящему понять этот инструмент, давайте начнем с первого компонента этого процесса!</a:t>
            </a:r>
          </a:p>
          <a:p>
            <a:br>
              <a:rPr lang="ru-RU" dirty="0"/>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56</a:t>
            </a:fld>
            <a:endParaRPr lang="ru-RU"/>
          </a:p>
        </p:txBody>
      </p:sp>
    </p:spTree>
    <p:extLst>
      <p:ext uri="{BB962C8B-B14F-4D97-AF65-F5344CB8AC3E}">
        <p14:creationId xmlns:p14="http://schemas.microsoft.com/office/powerpoint/2010/main" val="246770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791200" cy="3257550"/>
          </a:xfrm>
        </p:spPr>
      </p:sp>
      <p:sp>
        <p:nvSpPr>
          <p:cNvPr id="3" name="Заметки 2"/>
          <p:cNvSpPr>
            <a:spLocks noGrp="1"/>
          </p:cNvSpPr>
          <p:nvPr>
            <p:ph type="body" idx="1"/>
          </p:nvPr>
        </p:nvSpPr>
        <p:spPr/>
        <p:txBody>
          <a:bodyPr/>
          <a:lstStyle/>
          <a:p>
            <a:pPr algn="l" fontAlgn="base"/>
            <a:br>
              <a:rPr lang="en-US" b="0" i="0" dirty="0">
                <a:solidFill>
                  <a:srgbClr val="202122"/>
                </a:solidFill>
                <a:effectLst/>
                <a:latin typeface="Arial" panose="020B0604020202020204" pitchFamily="34" charset="0"/>
              </a:rPr>
            </a:br>
            <a:r>
              <a:rPr lang="en-US" b="0" i="0" dirty="0">
                <a:solidFill>
                  <a:srgbClr val="202122"/>
                </a:solidFill>
                <a:effectLst/>
                <a:latin typeface="Arial" panose="020B0604020202020204" pitchFamily="34" charset="0"/>
              </a:rPr>
              <a:t>https://selectel.ru/blog/dns-server/</a:t>
            </a:r>
            <a:br>
              <a:rPr lang="en-US" b="0" i="0" dirty="0">
                <a:solidFill>
                  <a:srgbClr val="202122"/>
                </a:solidFill>
                <a:effectLst/>
                <a:latin typeface="Arial" panose="020B0604020202020204" pitchFamily="34" charset="0"/>
              </a:rPr>
            </a:br>
            <a:r>
              <a:rPr lang="ru-RU" sz="1200" b="0" i="0" kern="1200" dirty="0">
                <a:solidFill>
                  <a:schemeClr val="tx1"/>
                </a:solidFill>
                <a:effectLst/>
                <a:latin typeface="+mn-lt"/>
                <a:ea typeface="+mn-ea"/>
                <a:cs typeface="+mn-cs"/>
              </a:rPr>
              <a:t>Прежде чем начать говорить о DNS-серверах, расскажем о самой технологии DNS (</a:t>
            </a:r>
            <a:r>
              <a:rPr lang="ru-RU" sz="1200" b="0" i="0" kern="1200" dirty="0" err="1">
                <a:solidFill>
                  <a:schemeClr val="tx1"/>
                </a:solidFill>
                <a:effectLst/>
                <a:latin typeface="+mn-lt"/>
                <a:ea typeface="+mn-ea"/>
                <a:cs typeface="+mn-cs"/>
              </a:rPr>
              <a:t>Domain</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Name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System</a:t>
            </a:r>
            <a:r>
              <a:rPr lang="ru-RU" sz="1200" b="0" i="0" kern="1200" dirty="0">
                <a:solidFill>
                  <a:schemeClr val="tx1"/>
                </a:solidFill>
                <a:effectLst/>
                <a:latin typeface="+mn-lt"/>
                <a:ea typeface="+mn-ea"/>
                <a:cs typeface="+mn-cs"/>
              </a:rPr>
              <a:t>). DNS — это технология, которая позволяет браузеру вроде </a:t>
            </a:r>
            <a:r>
              <a:rPr lang="ru-RU" sz="1200" b="0" i="0" kern="1200" dirty="0" err="1">
                <a:solidFill>
                  <a:schemeClr val="tx1"/>
                </a:solidFill>
                <a:effectLst/>
                <a:latin typeface="+mn-lt"/>
                <a:ea typeface="+mn-ea"/>
                <a:cs typeface="+mn-cs"/>
              </a:rPr>
              <a:t>Firefox</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Chrome</a:t>
            </a:r>
            <a:r>
              <a:rPr lang="ru-RU" sz="1200" b="0" i="0" kern="1200" dirty="0">
                <a:solidFill>
                  <a:schemeClr val="tx1"/>
                </a:solidFill>
                <a:effectLst/>
                <a:latin typeface="+mn-lt"/>
                <a:ea typeface="+mn-ea"/>
                <a:cs typeface="+mn-cs"/>
              </a:rPr>
              <a:t> или </a:t>
            </a:r>
            <a:r>
              <a:rPr lang="ru-RU" sz="1200" b="0" i="0" kern="1200" dirty="0" err="1">
                <a:solidFill>
                  <a:schemeClr val="tx1"/>
                </a:solidFill>
                <a:effectLst/>
                <a:latin typeface="+mn-lt"/>
                <a:ea typeface="+mn-ea"/>
                <a:cs typeface="+mn-cs"/>
              </a:rPr>
              <a:t>Edge</a:t>
            </a:r>
            <a:r>
              <a:rPr lang="ru-RU" sz="1200" b="0" i="0" kern="1200" dirty="0">
                <a:solidFill>
                  <a:schemeClr val="tx1"/>
                </a:solidFill>
                <a:effectLst/>
                <a:latin typeface="+mn-lt"/>
                <a:ea typeface="+mn-ea"/>
                <a:cs typeface="+mn-cs"/>
              </a:rPr>
              <a:t> найти запрошенный пользователем сайт по его имени.</a:t>
            </a:r>
            <a:br>
              <a:rPr lang="en-US" sz="1200" b="0" i="0" kern="1200" dirty="0">
                <a:solidFill>
                  <a:schemeClr val="tx1"/>
                </a:solidFill>
                <a:effectLst/>
                <a:latin typeface="+mn-lt"/>
                <a:ea typeface="+mn-ea"/>
                <a:cs typeface="+mn-cs"/>
              </a:rPr>
            </a:br>
            <a:br>
              <a:rPr lang="ru-RU" b="0" i="0" dirty="0">
                <a:solidFill>
                  <a:srgbClr val="202122"/>
                </a:solidFill>
                <a:effectLst/>
                <a:latin typeface="Arial" panose="020B0604020202020204" pitchFamily="34" charset="0"/>
              </a:rPr>
            </a:br>
            <a:r>
              <a:rPr lang="ru-RU" b="1" i="0" dirty="0">
                <a:solidFill>
                  <a:srgbClr val="092433"/>
                </a:solidFill>
                <a:effectLst/>
                <a:latin typeface="Manrope"/>
              </a:rPr>
              <a:t>Что такое DNS-сервер?</a:t>
            </a:r>
          </a:p>
          <a:p>
            <a:pPr algn="l" fontAlgn="base"/>
            <a:r>
              <a:rPr lang="ru-RU" b="0" i="0" dirty="0">
                <a:solidFill>
                  <a:srgbClr val="092433"/>
                </a:solidFill>
                <a:effectLst/>
                <a:latin typeface="Manrope"/>
              </a:rPr>
              <a:t>Это как раз и есть «книга контактов» интернета. DNS-сервер — это специализированный компьютер (или группа), который хранит IP-адреса сайтов. Последние, в свою очередь, привязаны к именам сайтов и обрабатывает запросы пользователя. В интернете много DNS-серверов, они есть у каждого провайдера и обслуживают их пользователей.</a:t>
            </a:r>
          </a:p>
          <a:p>
            <a:pPr algn="l" fontAlgn="base"/>
            <a:r>
              <a:rPr lang="ru-RU" b="1" i="0" dirty="0">
                <a:solidFill>
                  <a:srgbClr val="092433"/>
                </a:solidFill>
                <a:effectLst/>
                <a:latin typeface="Manrope"/>
              </a:rPr>
              <a:t>Зачем нужны DNS-серверы и какие они бывают?</a:t>
            </a:r>
          </a:p>
          <a:p>
            <a:pPr algn="l" fontAlgn="base"/>
            <a:r>
              <a:rPr lang="ru-RU" b="0" i="0" dirty="0">
                <a:solidFill>
                  <a:srgbClr val="092433"/>
                </a:solidFill>
                <a:effectLst/>
                <a:latin typeface="Manrope"/>
              </a:rPr>
              <a:t>Основное предназначение DNS-серверов — хранение информации о доменах и ее предоставление по запросу пользователей, а также кэширование DNS-записей других серверов. Это как раз «книга контактов», о которой мы писали выше.</a:t>
            </a:r>
          </a:p>
          <a:p>
            <a:pPr algn="l" fontAlgn="base"/>
            <a:endParaRPr lang="ru-RU" b="0" i="0" dirty="0">
              <a:solidFill>
                <a:srgbClr val="092433"/>
              </a:solidFill>
              <a:effectLst/>
              <a:latin typeface="Manrope"/>
            </a:endParaRPr>
          </a:p>
          <a:p>
            <a:pPr algn="l" fontAlgn="base"/>
            <a:r>
              <a:rPr lang="ru-RU" b="0" i="0" dirty="0">
                <a:solidFill>
                  <a:srgbClr val="092433"/>
                </a:solidFill>
                <a:effectLst/>
                <a:latin typeface="Manrope"/>
              </a:rPr>
              <a:t>В случае кэширования все несколько сложнее. Дело в том, что отдельно взятый DNS-сервер не может хранить вообще всю информацию об адресах сайтов и связанных с ними IP-адресами. Есть исключения — корневые DNS-серверы, но о них позже. При обращении к сайту компьютера пользователя браузер первым делом проверяет локальный файл настроек DNS, файл </a:t>
            </a:r>
            <a:r>
              <a:rPr lang="ru-RU" b="0" i="0" dirty="0" err="1">
                <a:solidFill>
                  <a:srgbClr val="092433"/>
                </a:solidFill>
                <a:effectLst/>
                <a:latin typeface="Manrope"/>
              </a:rPr>
              <a:t>hosts</a:t>
            </a:r>
            <a:r>
              <a:rPr lang="ru-RU" b="0" i="0" dirty="0">
                <a:solidFill>
                  <a:srgbClr val="092433"/>
                </a:solidFill>
                <a:effectLst/>
                <a:latin typeface="Manrope"/>
              </a:rPr>
              <a:t>. Если там нет нужного адреса, запрос направляется дальше — на локальный DNS-сервер интернет-провайдера пользователя.</a:t>
            </a:r>
          </a:p>
          <a:p>
            <a:pPr algn="l" fontAlgn="base"/>
            <a:r>
              <a:rPr lang="ru-RU" b="0" i="0" dirty="0">
                <a:solidFill>
                  <a:srgbClr val="092433"/>
                </a:solidFill>
                <a:effectLst/>
                <a:latin typeface="Manrope"/>
              </a:rPr>
              <a:t>Локальный DNS-сервер в большинстве случаев взаимодействует с другими DNS-серверами из региона, в котором находится запрошенный сайт. После нескольких обращений к таким серверам локальный DNS-сервер получает искомое и отправляет эти данные в браузер — запрошенный сайт открывается. Полученные данные сохраняются на локальном сервере, что значительно ускоряет его работу. Поскольку, единожды «узнав» IP-адрес сайта, запрошенного пользователем, локальный DNS сохраняет эту информацию. Процесс сохранения полученных ранее данных и называется кэшированием.</a:t>
            </a:r>
          </a:p>
          <a:p>
            <a:pPr algn="l" fontAlgn="base"/>
            <a:r>
              <a:rPr lang="ru-RU" b="0" i="0" dirty="0">
                <a:solidFill>
                  <a:srgbClr val="092433"/>
                </a:solidFill>
                <a:effectLst/>
                <a:latin typeface="Manrope"/>
              </a:rPr>
              <a:t>Если пользователь обратится к ранее запрошенному сайту еще раз, то сайт откроется быстрее, поскольку используется сохраненная информация. Правда, хранится кэш не вечно, время хранения зависит от настроек самого сервера.</a:t>
            </a:r>
          </a:p>
          <a:p>
            <a:pPr algn="l" fontAlgn="base"/>
            <a:r>
              <a:rPr lang="ru-RU" b="0" i="0" dirty="0">
                <a:solidFill>
                  <a:srgbClr val="092433"/>
                </a:solidFill>
                <a:effectLst/>
                <a:latin typeface="Manrope"/>
              </a:rPr>
              <a:t>IP-адрес сайта может измениться — например, при переезде на другой хостинг или сервер в рамках прежнего хостинга. Что происходит в этом случае? В этом случае обращения пользователей к сайту, чей IP-адрес поменялся, некоторое время обрабатываются по-старому, то есть перенаправление идет на прежний «</a:t>
            </a:r>
            <a:r>
              <a:rPr lang="ru-RU" b="0" i="0" dirty="0" err="1">
                <a:solidFill>
                  <a:srgbClr val="092433"/>
                </a:solidFill>
                <a:effectLst/>
                <a:latin typeface="Manrope"/>
              </a:rPr>
              <a:t>айпишник</a:t>
            </a:r>
            <a:r>
              <a:rPr lang="ru-RU" b="0" i="0" dirty="0">
                <a:solidFill>
                  <a:srgbClr val="092433"/>
                </a:solidFill>
                <a:effectLst/>
                <a:latin typeface="Manrope"/>
              </a:rPr>
              <a:t>». И лишь через определенное время (например, сутки) кэш локальных серверов обновляется, после чего обращение к сайту идет уже по новому IP-адресу.</a:t>
            </a:r>
            <a:br>
              <a:rPr lang="ru-RU" b="0" i="0" dirty="0">
                <a:solidFill>
                  <a:srgbClr val="092433"/>
                </a:solidFill>
                <a:effectLst/>
                <a:latin typeface="Manrope"/>
              </a:rPr>
            </a:br>
            <a:r>
              <a:rPr lang="ru-RU" b="1" i="0" dirty="0">
                <a:solidFill>
                  <a:srgbClr val="092433"/>
                </a:solidFill>
                <a:effectLst/>
                <a:latin typeface="Manrope"/>
              </a:rPr>
              <a:t>Где находятся главные DNS-серверы?</a:t>
            </a:r>
          </a:p>
          <a:p>
            <a:pPr algn="l" fontAlgn="base"/>
            <a:r>
              <a:rPr lang="ru-RU" b="0" i="0" dirty="0">
                <a:solidFill>
                  <a:srgbClr val="092433"/>
                </a:solidFill>
                <a:effectLst/>
                <a:latin typeface="Manrope"/>
              </a:rPr>
              <a:t>DNS-серверы верхнего уровня, которые содержат информацию о корневой DNS-зоне, называются корневыми. Этими серверами управляют разные операторы. Изначально корневые серверы находились в Северной Америке, но затем они появились и в других странах. Основных серверов — 13. Но, чтобы повысить устойчивость интернета в случае сбоев, были созданы запасные копии, реплики корневых серверов. Так, количество корневых серверов увеличилось с 13 до 123.</a:t>
            </a:r>
          </a:p>
          <a:p>
            <a:pPr algn="l" fontAlgn="base"/>
            <a:r>
              <a:rPr lang="ru-RU" b="0" i="0" dirty="0">
                <a:solidFill>
                  <a:srgbClr val="092433"/>
                </a:solidFill>
                <a:effectLst/>
                <a:latin typeface="Manrope"/>
              </a:rPr>
              <a:t>В Северной Америке находятся 40 серверов (32,5%), в Европе – 35 (28,5%), еще 6 серверов располагаются в Южной Америке (4,9%) и 3 – в Африке (2,4%). Если взглянуть на карту, то DNS-серверы расположены согласно интенсивности использования интернет-инфраструктуры. Есть сервера в Австралии, Китае, Бразилии, ОАЭ и других странах, включая Исландию.</a:t>
            </a:r>
          </a:p>
          <a:p>
            <a:pPr algn="l" fontAlgn="base"/>
            <a:r>
              <a:rPr lang="ru-RU" b="0" i="0" dirty="0">
                <a:solidFill>
                  <a:srgbClr val="092433"/>
                </a:solidFill>
                <a:effectLst/>
                <a:latin typeface="Manrope"/>
              </a:rPr>
              <a:t>В России тоже есть несколько реплик корневых серверов DNS, среди которых:</a:t>
            </a:r>
          </a:p>
          <a:p>
            <a:pPr algn="l" fontAlgn="base">
              <a:buFont typeface="Arial" panose="020B0604020202020204" pitchFamily="34" charset="0"/>
              <a:buChar char="•"/>
            </a:pPr>
            <a:r>
              <a:rPr lang="ru-RU" b="0" i="0" dirty="0" err="1">
                <a:solidFill>
                  <a:srgbClr val="092433"/>
                </a:solidFill>
                <a:effectLst/>
                <a:latin typeface="Manrope"/>
              </a:rPr>
              <a:t>F.root</a:t>
            </a:r>
            <a:r>
              <a:rPr lang="ru-RU" b="0" i="0" dirty="0">
                <a:solidFill>
                  <a:srgbClr val="092433"/>
                </a:solidFill>
                <a:effectLst/>
                <a:latin typeface="Manrope"/>
              </a:rPr>
              <a:t> (Москва);</a:t>
            </a:r>
          </a:p>
          <a:p>
            <a:pPr algn="l" fontAlgn="base">
              <a:buFont typeface="Arial" panose="020B0604020202020204" pitchFamily="34" charset="0"/>
              <a:buChar char="•"/>
            </a:pPr>
            <a:r>
              <a:rPr lang="ru-RU" b="0" i="0" dirty="0" err="1">
                <a:solidFill>
                  <a:srgbClr val="092433"/>
                </a:solidFill>
                <a:effectLst/>
                <a:latin typeface="Manrope"/>
              </a:rPr>
              <a:t>I.root</a:t>
            </a:r>
            <a:r>
              <a:rPr lang="ru-RU" b="0" i="0" dirty="0">
                <a:solidFill>
                  <a:srgbClr val="092433"/>
                </a:solidFill>
                <a:effectLst/>
                <a:latin typeface="Manrope"/>
              </a:rPr>
              <a:t> (Санкт-Петербург);</a:t>
            </a:r>
          </a:p>
          <a:p>
            <a:pPr algn="l" fontAlgn="base">
              <a:buFont typeface="Arial" panose="020B0604020202020204" pitchFamily="34" charset="0"/>
              <a:buChar char="•"/>
            </a:pPr>
            <a:r>
              <a:rPr lang="ru-RU" b="0" i="0" dirty="0" err="1">
                <a:solidFill>
                  <a:srgbClr val="092433"/>
                </a:solidFill>
                <a:effectLst/>
                <a:latin typeface="Manrope"/>
              </a:rPr>
              <a:t>J.root</a:t>
            </a:r>
            <a:r>
              <a:rPr lang="ru-RU" b="0" i="0" dirty="0">
                <a:solidFill>
                  <a:srgbClr val="092433"/>
                </a:solidFill>
                <a:effectLst/>
                <a:latin typeface="Manrope"/>
              </a:rPr>
              <a:t> (Москва, Санкт-Петербург);</a:t>
            </a:r>
          </a:p>
          <a:p>
            <a:pPr algn="l" fontAlgn="base">
              <a:buFont typeface="Arial" panose="020B0604020202020204" pitchFamily="34" charset="0"/>
              <a:buChar char="•"/>
            </a:pPr>
            <a:r>
              <a:rPr lang="ru-RU" b="0" i="0" dirty="0" err="1">
                <a:solidFill>
                  <a:srgbClr val="092433"/>
                </a:solidFill>
                <a:effectLst/>
                <a:latin typeface="Manrope"/>
              </a:rPr>
              <a:t>K.root</a:t>
            </a:r>
            <a:r>
              <a:rPr lang="ru-RU" b="0" i="0" dirty="0">
                <a:solidFill>
                  <a:srgbClr val="092433"/>
                </a:solidFill>
                <a:effectLst/>
                <a:latin typeface="Manrope"/>
              </a:rPr>
              <a:t> (Москва, Санкт-Петербург, Новосибирск);</a:t>
            </a:r>
          </a:p>
          <a:p>
            <a:pPr algn="l" fontAlgn="base">
              <a:buFont typeface="Arial" panose="020B0604020202020204" pitchFamily="34" charset="0"/>
              <a:buChar char="•"/>
            </a:pPr>
            <a:r>
              <a:rPr lang="ru-RU" b="0" i="0" dirty="0" err="1">
                <a:solidFill>
                  <a:srgbClr val="092433"/>
                </a:solidFill>
                <a:effectLst/>
                <a:latin typeface="Manrope"/>
              </a:rPr>
              <a:t>L.root</a:t>
            </a:r>
            <a:r>
              <a:rPr lang="ru-RU" b="0" i="0" dirty="0">
                <a:solidFill>
                  <a:srgbClr val="092433"/>
                </a:solidFill>
                <a:effectLst/>
                <a:latin typeface="Manrope"/>
              </a:rPr>
              <a:t> (Москва, </a:t>
            </a:r>
            <a:r>
              <a:rPr lang="ru-RU" b="0" i="0" dirty="0" err="1">
                <a:solidFill>
                  <a:srgbClr val="092433"/>
                </a:solidFill>
                <a:effectLst/>
                <a:latin typeface="Manrope"/>
              </a:rPr>
              <a:t>Ростов</a:t>
            </a:r>
            <a:r>
              <a:rPr lang="ru-RU" b="0" i="0" dirty="0">
                <a:solidFill>
                  <a:srgbClr val="092433"/>
                </a:solidFill>
                <a:effectLst/>
                <a:latin typeface="Manrope"/>
              </a:rPr>
              <a:t>-на-Дону, Екатеринбург).</a:t>
            </a:r>
          </a:p>
          <a:p>
            <a:pPr algn="l" fontAlgn="base"/>
            <a:endParaRPr lang="ru-RU" b="0" i="0" dirty="0">
              <a:solidFill>
                <a:srgbClr val="092433"/>
              </a:solidFill>
              <a:effectLst/>
              <a:latin typeface="Manrope"/>
            </a:endParaRP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5</a:t>
            </a:fld>
            <a:endParaRPr lang="ru-RU"/>
          </a:p>
        </p:txBody>
      </p:sp>
    </p:spTree>
    <p:extLst>
      <p:ext uri="{BB962C8B-B14F-4D97-AF65-F5344CB8AC3E}">
        <p14:creationId xmlns:p14="http://schemas.microsoft.com/office/powerpoint/2010/main" val="140775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Система доменных имен (DNS) </a:t>
            </a:r>
            <a:r>
              <a:rPr lang="ru-RU" sz="1200" b="0" i="0" kern="1200" dirty="0">
                <a:solidFill>
                  <a:schemeClr val="tx1"/>
                </a:solidFill>
                <a:effectLst/>
                <a:latin typeface="+mn-lt"/>
                <a:ea typeface="+mn-ea"/>
                <a:cs typeface="+mn-c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Любой DNS-сервер может отвечать на запросы о любом имени в своем пространстве имен. DNS-сервер отвечает на запросы одним из следующих способов:</a:t>
            </a:r>
          </a:p>
          <a:p>
            <a:r>
              <a:rPr lang="ru-RU" sz="1200" b="0" i="0" kern="1200" dirty="0">
                <a:solidFill>
                  <a:schemeClr val="tx1"/>
                </a:solidFill>
                <a:effectLst/>
                <a:latin typeface="+mn-lt"/>
                <a:ea typeface="+mn-ea"/>
                <a:cs typeface="+mn-cs"/>
              </a:rPr>
              <a:t>Если ответ находится в кэше, он отвечает на запрос из кэша.</a:t>
            </a:r>
          </a:p>
          <a:p>
            <a:r>
              <a:rPr lang="ru-RU" sz="1200" b="0" i="0" kern="1200" dirty="0">
                <a:solidFill>
                  <a:schemeClr val="tx1"/>
                </a:solidFill>
                <a:effectLst/>
                <a:latin typeface="+mn-lt"/>
                <a:ea typeface="+mn-ea"/>
                <a:cs typeface="+mn-cs"/>
              </a:rPr>
              <a:t>Если ответ находится в зоне, размещенной DNS-сервером, он отвечает на запрос из зоны. Зона — это часть дерева DNS, хранящегося на DNS-сервере. Когда DNS-сервер размещает зону, он является заслуживающим доверия для имен в этой зоне (то есть DNS-сервер может отвечать на запросы любого имени в зоне). Например, сервер, на котором размещена зона, contoso.com может отвечать на запросы любого имени в contoso.com.</a:t>
            </a:r>
          </a:p>
          <a:p>
            <a:r>
              <a:rPr lang="ru-RU" sz="1200" b="0" i="0" kern="1200" dirty="0">
                <a:solidFill>
                  <a:schemeClr val="tx1"/>
                </a:solidFill>
                <a:effectLst/>
                <a:latin typeface="+mn-lt"/>
                <a:ea typeface="+mn-ea"/>
                <a:cs typeface="+mn-cs"/>
              </a:rPr>
              <a:t>Если сервер не может ответить на запрос из своего кэша или зон, он запрашивает другие серверы для ответа.</a:t>
            </a:r>
          </a:p>
          <a:p>
            <a:r>
              <a:rPr lang="ru-RU" sz="1200" b="0" i="0" kern="1200" dirty="0">
                <a:solidFill>
                  <a:schemeClr val="tx1"/>
                </a:solidFill>
                <a:effectLst/>
                <a:latin typeface="+mn-lt"/>
                <a:ea typeface="+mn-ea"/>
                <a:cs typeface="+mn-cs"/>
              </a:rPr>
              <a:t>Важно понимать основные функции DNS, такие как делегирование, рекурсивное разрешение имен и зоны DNS, интегрированные с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так как они непосредственно влияют на структуру логической структуры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Дополнительные сведения о DNS и доменные службы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(AD DS) см. в статьях </a:t>
            </a:r>
            <a:r>
              <a:rPr lang="ru-RU" sz="1200" b="0" i="0" u="none" strike="noStrike" kern="1200" dirty="0">
                <a:solidFill>
                  <a:schemeClr val="tx1"/>
                </a:solidFill>
                <a:effectLst/>
                <a:latin typeface="+mn-lt"/>
                <a:ea typeface="+mn-ea"/>
                <a:cs typeface="+mn-cs"/>
                <a:hlinkClick r:id="rId3"/>
              </a:rPr>
              <a:t>DNS и AD DS</a:t>
            </a:r>
            <a:r>
              <a:rPr lang="ru-RU" sz="1200" b="0" i="0" kern="1200" dirty="0">
                <a:solidFill>
                  <a:schemeClr val="tx1"/>
                </a:solidFill>
                <a:effectLst/>
                <a:latin typeface="+mn-lt"/>
                <a:ea typeface="+mn-ea"/>
                <a:cs typeface="+mn-cs"/>
              </a:rPr>
              <a:t>.</a:t>
            </a:r>
          </a:p>
          <a:p>
            <a:br>
              <a:rPr lang="en-US" sz="1200" b="1" i="0" kern="1200" dirty="0">
                <a:solidFill>
                  <a:schemeClr val="tx1"/>
                </a:solidFill>
                <a:effectLst/>
                <a:latin typeface="+mn-lt"/>
                <a:ea typeface="+mn-ea"/>
                <a:cs typeface="+mn-cs"/>
              </a:rPr>
            </a:br>
            <a:r>
              <a:rPr lang="ru-RU" sz="1200" b="1" i="0" kern="1200" dirty="0">
                <a:solidFill>
                  <a:schemeClr val="tx1"/>
                </a:solidFill>
                <a:effectLst/>
                <a:latin typeface="+mn-lt"/>
                <a:ea typeface="+mn-ea"/>
                <a:cs typeface="+mn-cs"/>
              </a:rPr>
              <a:t>Делегирование</a:t>
            </a:r>
          </a:p>
          <a:p>
            <a:r>
              <a:rPr lang="ru-RU" sz="1200" b="0" i="0" kern="1200" dirty="0">
                <a:solidFill>
                  <a:schemeClr val="tx1"/>
                </a:solidFill>
                <a:effectLst/>
                <a:latin typeface="+mn-lt"/>
                <a:ea typeface="+mn-ea"/>
                <a:cs typeface="+mn-cs"/>
              </a:rPr>
              <a:t>Чтобы DNS-сервер отвечал на запросы о любом имени, он должен иметь прямой или косвенный путь к каждой зоне в пространстве имен. Эти пути создаются с помощью делегирования. Делегирование — это запись в родительской зоне, которая содержит список серверов имен, заслуживающих доверия для зоны на следующем уровне иерархии. Делегирование позволяет серверам в одной зоне ссылаться на клиенты на серверы в других зонах. На следующем рисунке показан один пример делегирования.</a:t>
            </a:r>
          </a:p>
          <a:p>
            <a:r>
              <a:rPr lang="ru-RU" sz="1200" b="0" i="0" kern="1200" dirty="0">
                <a:solidFill>
                  <a:schemeClr val="tx1"/>
                </a:solidFill>
                <a:effectLst/>
                <a:latin typeface="+mn-lt"/>
                <a:ea typeface="+mn-ea"/>
                <a:cs typeface="+mn-cs"/>
              </a:rPr>
              <a:t>Корневой сервер DNS размещает корневую зону, представленную как точка (). Корневая зона содержит делегирование в зону на следующем уровне иерархии—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Делегирование в корневой зоне сообщает </a:t>
            </a:r>
            <a:r>
              <a:rPr lang="ru-RU" sz="1200" b="0" i="0" kern="1200" dirty="0" err="1">
                <a:solidFill>
                  <a:schemeClr val="tx1"/>
                </a:solidFill>
                <a:effectLst/>
                <a:latin typeface="+mn-lt"/>
                <a:ea typeface="+mn-ea"/>
                <a:cs typeface="+mn-cs"/>
              </a:rPr>
              <a:t>dns</a:t>
            </a:r>
            <a:r>
              <a:rPr lang="ru-RU" sz="1200" b="0" i="0" kern="1200" dirty="0">
                <a:solidFill>
                  <a:schemeClr val="tx1"/>
                </a:solidFill>
                <a:effectLst/>
                <a:latin typeface="+mn-lt"/>
                <a:ea typeface="+mn-ea"/>
                <a:cs typeface="+mn-cs"/>
              </a:rPr>
              <a:t>-корневому серверу, что для поиска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-зоны он должен связаться с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-сервером. Аналогичным образом, делегирование в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сообщает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-серверу, что для поиска зоны contoso.com он должен связаться с сервером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a:t>
            </a:r>
          </a:p>
          <a:p>
            <a:r>
              <a:rPr lang="ru-RU" sz="1200" b="1" i="0" kern="1200" dirty="0">
                <a:solidFill>
                  <a:schemeClr val="tx1"/>
                </a:solidFill>
                <a:effectLst/>
                <a:latin typeface="+mn-lt"/>
                <a:ea typeface="+mn-ea"/>
                <a:cs typeface="+mn-cs"/>
              </a:rPr>
              <a:t> Примечание</a:t>
            </a:r>
          </a:p>
          <a:p>
            <a:r>
              <a:rPr lang="ru-RU" sz="1200" b="0" i="0" kern="1200" dirty="0">
                <a:solidFill>
                  <a:schemeClr val="tx1"/>
                </a:solidFill>
                <a:effectLst/>
                <a:latin typeface="+mn-lt"/>
                <a:ea typeface="+mn-ea"/>
                <a:cs typeface="+mn-cs"/>
              </a:rPr>
              <a:t>Делегирование использует два типа записей. Запись ресурса сервера имен (NS) предоставляет имя заслуживающего доверия сервера. Записи ресурсов узла (A) и узла (AAAA) предоставляют IP-адреса версии 4 (IPv4) и IP версии 6 (IPv6) доверенного сервера.</a:t>
            </a:r>
          </a:p>
          <a:p>
            <a:r>
              <a:rPr lang="ru-RU" sz="1200" b="0" i="0" kern="1200" dirty="0">
                <a:solidFill>
                  <a:schemeClr val="tx1"/>
                </a:solidFill>
                <a:effectLst/>
                <a:latin typeface="+mn-lt"/>
                <a:ea typeface="+mn-ea"/>
                <a:cs typeface="+mn-cs"/>
              </a:rPr>
              <a:t>Эта система зон и делегирований создает иерархическое дерево, представляющее пространство имен DNS. Каждая зона представляет слой в иерархии, а каждое делегирование представляет ветвь дерева.</a:t>
            </a:r>
          </a:p>
          <a:p>
            <a:r>
              <a:rPr lang="ru-RU" sz="1200" b="0" i="0" kern="1200" dirty="0">
                <a:solidFill>
                  <a:schemeClr val="tx1"/>
                </a:solidFill>
                <a:effectLst/>
                <a:latin typeface="+mn-lt"/>
                <a:ea typeface="+mn-ea"/>
                <a:cs typeface="+mn-cs"/>
              </a:rPr>
              <a:t>Используя иерархию зон и делегирований, корневой DNS-сервер может найти любое имя в пространстве имен DNS. Корневая зона включает делегирования, которые непосредственно или косвенно ведут ко всем остальным зонам в иерархии. Любой сервер, который может запрашивать корневой сервер DNS, может использовать сведения в делегированиях для поиска любого имени в пространстве имен.</a:t>
            </a:r>
          </a:p>
          <a:p>
            <a:r>
              <a:rPr lang="ru-RU" sz="1200" b="1" i="0" kern="1200" dirty="0">
                <a:solidFill>
                  <a:schemeClr val="tx1"/>
                </a:solidFill>
                <a:effectLst/>
                <a:latin typeface="+mn-lt"/>
                <a:ea typeface="+mn-ea"/>
                <a:cs typeface="+mn-cs"/>
              </a:rPr>
              <a:t>Рекурсивное разрешение имен</a:t>
            </a:r>
          </a:p>
          <a:p>
            <a:r>
              <a:rPr lang="ru-RU" sz="1200" b="0" i="0" kern="1200" dirty="0">
                <a:solidFill>
                  <a:schemeClr val="tx1"/>
                </a:solidFill>
                <a:effectLst/>
                <a:latin typeface="+mn-lt"/>
                <a:ea typeface="+mn-ea"/>
                <a:cs typeface="+mn-cs"/>
              </a:rPr>
              <a:t>Рекурсивное разрешение имен — это процесс, с помощью которого DNS-сервер использует иерархию зон и делегирований для реагирования на запросы, для которых он не является заслуживающим доверия.</a:t>
            </a:r>
          </a:p>
          <a:p>
            <a:r>
              <a:rPr lang="ru-RU" sz="1200" b="0" i="0" kern="1200" dirty="0">
                <a:solidFill>
                  <a:schemeClr val="tx1"/>
                </a:solidFill>
                <a:effectLst/>
                <a:latin typeface="+mn-lt"/>
                <a:ea typeface="+mn-ea"/>
                <a:cs typeface="+mn-cs"/>
              </a:rPr>
              <a:t>В некоторых конфигурациях DNS-серверы содержат корневые указания (т. е. список имен и IP-адресов), которые позволяют им запрашивать корневые серверы DNS. В других конфигурациях серверы перенаправляют все запросы, которые они не могут ответить на другой сервер. Перенаправление и корневые указания — это оба метода, которые DNS-серверы могут использовать для разрешения запросов, для которых они не являются заслуживающими доверия.</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6</a:t>
            </a:fld>
            <a:endParaRPr lang="ru-RU"/>
          </a:p>
        </p:txBody>
      </p:sp>
    </p:spTree>
    <p:extLst>
      <p:ext uri="{BB962C8B-B14F-4D97-AF65-F5344CB8AC3E}">
        <p14:creationId xmlns:p14="http://schemas.microsoft.com/office/powerpoint/2010/main" val="692359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Система доменных имен (DNS) </a:t>
            </a:r>
            <a:r>
              <a:rPr lang="ru-RU" sz="1200" b="0" i="0" kern="1200" dirty="0">
                <a:solidFill>
                  <a:schemeClr val="tx1"/>
                </a:solidFill>
                <a:effectLst/>
                <a:latin typeface="+mn-lt"/>
                <a:ea typeface="+mn-ea"/>
                <a:cs typeface="+mn-c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Любой DNS-сервер может отвечать на запросы о любом имени в своем пространстве имен. DNS-сервер отвечает на запросы одним из следующих способов:</a:t>
            </a:r>
          </a:p>
          <a:p>
            <a:r>
              <a:rPr lang="ru-RU" sz="1200" b="0" i="0" kern="1200" dirty="0">
                <a:solidFill>
                  <a:schemeClr val="tx1"/>
                </a:solidFill>
                <a:effectLst/>
                <a:latin typeface="+mn-lt"/>
                <a:ea typeface="+mn-ea"/>
                <a:cs typeface="+mn-cs"/>
              </a:rPr>
              <a:t>Если ответ находится в кэше, он отвечает на запрос из кэша.</a:t>
            </a:r>
          </a:p>
          <a:p>
            <a:r>
              <a:rPr lang="ru-RU" sz="1200" b="0" i="0" kern="1200" dirty="0">
                <a:solidFill>
                  <a:schemeClr val="tx1"/>
                </a:solidFill>
                <a:effectLst/>
                <a:latin typeface="+mn-lt"/>
                <a:ea typeface="+mn-ea"/>
                <a:cs typeface="+mn-cs"/>
              </a:rPr>
              <a:t>Если ответ находится в зоне, размещенной DNS-сервером, он отвечает на запрос из зоны. Зона — это часть дерева DNS, хранящегося на DNS-сервере. Когда DNS-сервер размещает зону, он является заслуживающим доверия для имен в этой зоне (то есть DNS-сервер может отвечать на запросы любого имени в зоне). Например, сервер, на котором размещена зона, contoso.com может отвечать на запросы любого имени в contoso.com.</a:t>
            </a:r>
          </a:p>
          <a:p>
            <a:r>
              <a:rPr lang="ru-RU" sz="1200" b="0" i="0" kern="1200" dirty="0">
                <a:solidFill>
                  <a:schemeClr val="tx1"/>
                </a:solidFill>
                <a:effectLst/>
                <a:latin typeface="+mn-lt"/>
                <a:ea typeface="+mn-ea"/>
                <a:cs typeface="+mn-cs"/>
              </a:rPr>
              <a:t>Если сервер не может ответить на запрос из своего кэша или зон, он запрашивает другие серверы для ответа.</a:t>
            </a:r>
          </a:p>
          <a:p>
            <a:r>
              <a:rPr lang="ru-RU" sz="1200" b="0" i="0" kern="1200" dirty="0">
                <a:solidFill>
                  <a:schemeClr val="tx1"/>
                </a:solidFill>
                <a:effectLst/>
                <a:latin typeface="+mn-lt"/>
                <a:ea typeface="+mn-ea"/>
                <a:cs typeface="+mn-cs"/>
              </a:rPr>
              <a:t>Важно понимать основные функции DNS, такие как делегирование, рекурсивное разрешение имен и зоны DNS, интегрированные с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так как они непосредственно влияют на структуру логической структуры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Дополнительные сведения о DNS и доменные службы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(AD DS) см. в статьях </a:t>
            </a:r>
            <a:r>
              <a:rPr lang="ru-RU" sz="1200" b="0" i="0" u="none" strike="noStrike" kern="1200" dirty="0">
                <a:solidFill>
                  <a:schemeClr val="tx1"/>
                </a:solidFill>
                <a:effectLst/>
                <a:latin typeface="+mn-lt"/>
                <a:ea typeface="+mn-ea"/>
                <a:cs typeface="+mn-cs"/>
                <a:hlinkClick r:id="rId3"/>
              </a:rPr>
              <a:t>DNS и AD DS</a:t>
            </a:r>
            <a:r>
              <a:rPr lang="ru-RU" sz="1200" b="0" i="0" kern="1200" dirty="0">
                <a:solidFill>
                  <a:schemeClr val="tx1"/>
                </a:solidFill>
                <a:effectLst/>
                <a:latin typeface="+mn-lt"/>
                <a:ea typeface="+mn-ea"/>
                <a:cs typeface="+mn-cs"/>
              </a:rPr>
              <a:t>.</a:t>
            </a:r>
          </a:p>
          <a:p>
            <a:br>
              <a:rPr lang="en-US" sz="1200" b="1" i="0" kern="1200" dirty="0">
                <a:solidFill>
                  <a:schemeClr val="tx1"/>
                </a:solidFill>
                <a:effectLst/>
                <a:latin typeface="+mn-lt"/>
                <a:ea typeface="+mn-ea"/>
                <a:cs typeface="+mn-cs"/>
              </a:rPr>
            </a:br>
            <a:r>
              <a:rPr lang="ru-RU" sz="1200" b="1" i="0" kern="1200" dirty="0">
                <a:solidFill>
                  <a:schemeClr val="tx1"/>
                </a:solidFill>
                <a:effectLst/>
                <a:latin typeface="+mn-lt"/>
                <a:ea typeface="+mn-ea"/>
                <a:cs typeface="+mn-cs"/>
              </a:rPr>
              <a:t>Делегирование</a:t>
            </a:r>
          </a:p>
          <a:p>
            <a:r>
              <a:rPr lang="ru-RU" sz="1200" b="0" i="0" kern="1200" dirty="0">
                <a:solidFill>
                  <a:schemeClr val="tx1"/>
                </a:solidFill>
                <a:effectLst/>
                <a:latin typeface="+mn-lt"/>
                <a:ea typeface="+mn-ea"/>
                <a:cs typeface="+mn-cs"/>
              </a:rPr>
              <a:t>Чтобы DNS-сервер отвечал на запросы о любом имени, он должен иметь прямой или косвенный путь к каждой зоне в пространстве имен. Эти пути создаются с помощью делегирования. Делегирование — это запись в родительской зоне, которая содержит список серверов имен, заслуживающих доверия для зоны на следующем уровне иерархии. Делегирование позволяет серверам в одной зоне ссылаться на клиенты на серверы в других зонах. На следующем рисунке показан один пример делегирования.</a:t>
            </a:r>
          </a:p>
          <a:p>
            <a:r>
              <a:rPr lang="ru-RU" sz="1200" b="0" i="0" kern="1200" dirty="0">
                <a:solidFill>
                  <a:schemeClr val="tx1"/>
                </a:solidFill>
                <a:effectLst/>
                <a:latin typeface="+mn-lt"/>
                <a:ea typeface="+mn-ea"/>
                <a:cs typeface="+mn-cs"/>
              </a:rPr>
              <a:t>Корневой сервер DNS размещает корневую зону, представленную как точка (). Корневая зона содержит делегирование в зону на следующем уровне иерархии—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Делегирование в корневой зоне сообщает </a:t>
            </a:r>
            <a:r>
              <a:rPr lang="ru-RU" sz="1200" b="0" i="0" kern="1200" dirty="0" err="1">
                <a:solidFill>
                  <a:schemeClr val="tx1"/>
                </a:solidFill>
                <a:effectLst/>
                <a:latin typeface="+mn-lt"/>
                <a:ea typeface="+mn-ea"/>
                <a:cs typeface="+mn-cs"/>
              </a:rPr>
              <a:t>dns</a:t>
            </a:r>
            <a:r>
              <a:rPr lang="ru-RU" sz="1200" b="0" i="0" kern="1200" dirty="0">
                <a:solidFill>
                  <a:schemeClr val="tx1"/>
                </a:solidFill>
                <a:effectLst/>
                <a:latin typeface="+mn-lt"/>
                <a:ea typeface="+mn-ea"/>
                <a:cs typeface="+mn-cs"/>
              </a:rPr>
              <a:t>-корневому серверу, что для поиска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-зоны он должен связаться с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-сервером. Аналогичным образом, делегирование в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сообщает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-серверу, что для поиска зоны contoso.com он должен связаться с сервером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a:t>
            </a:r>
          </a:p>
          <a:p>
            <a:r>
              <a:rPr lang="ru-RU" sz="1200" b="1" i="0" kern="1200" dirty="0">
                <a:solidFill>
                  <a:schemeClr val="tx1"/>
                </a:solidFill>
                <a:effectLst/>
                <a:latin typeface="+mn-lt"/>
                <a:ea typeface="+mn-ea"/>
                <a:cs typeface="+mn-cs"/>
              </a:rPr>
              <a:t> Примечание</a:t>
            </a:r>
          </a:p>
          <a:p>
            <a:r>
              <a:rPr lang="ru-RU" sz="1200" b="0" i="0" kern="1200" dirty="0">
                <a:solidFill>
                  <a:schemeClr val="tx1"/>
                </a:solidFill>
                <a:effectLst/>
                <a:latin typeface="+mn-lt"/>
                <a:ea typeface="+mn-ea"/>
                <a:cs typeface="+mn-cs"/>
              </a:rPr>
              <a:t>Делегирование использует два типа записей. Запись ресурса сервера имен (NS) предоставляет имя заслуживающего доверия сервера. Записи ресурсов узла (A) и узла (AAAA) предоставляют IP-адреса версии 4 (IPv4) и IP версии 6 (IPv6) доверенного сервера.</a:t>
            </a:r>
          </a:p>
          <a:p>
            <a:r>
              <a:rPr lang="ru-RU" sz="1200" b="0" i="0" kern="1200" dirty="0">
                <a:solidFill>
                  <a:schemeClr val="tx1"/>
                </a:solidFill>
                <a:effectLst/>
                <a:latin typeface="+mn-lt"/>
                <a:ea typeface="+mn-ea"/>
                <a:cs typeface="+mn-cs"/>
              </a:rPr>
              <a:t>Эта система зон и делегирований создает иерархическое дерево, представляющее пространство имен DNS. Каждая зона представляет слой в иерархии, а каждое делегирование представляет ветвь дерева.</a:t>
            </a:r>
          </a:p>
          <a:p>
            <a:r>
              <a:rPr lang="ru-RU" sz="1200" b="0" i="0" kern="1200" dirty="0">
                <a:solidFill>
                  <a:schemeClr val="tx1"/>
                </a:solidFill>
                <a:effectLst/>
                <a:latin typeface="+mn-lt"/>
                <a:ea typeface="+mn-ea"/>
                <a:cs typeface="+mn-cs"/>
              </a:rPr>
              <a:t>Используя иерархию зон и делегирований, корневой DNS-сервер может найти любое имя в пространстве имен DNS. Корневая зона включает делегирования, которые непосредственно или косвенно ведут ко всем остальным зонам в иерархии. Любой сервер, который может запрашивать корневой сервер DNS, может использовать сведения в делегированиях для поиска любого имени в пространстве имен.</a:t>
            </a:r>
          </a:p>
          <a:p>
            <a:r>
              <a:rPr lang="ru-RU" sz="1200" b="1" i="0" kern="1200" dirty="0">
                <a:solidFill>
                  <a:schemeClr val="tx1"/>
                </a:solidFill>
                <a:effectLst/>
                <a:latin typeface="+mn-lt"/>
                <a:ea typeface="+mn-ea"/>
                <a:cs typeface="+mn-cs"/>
              </a:rPr>
              <a:t>Рекурсивное разрешение имен</a:t>
            </a:r>
          </a:p>
          <a:p>
            <a:r>
              <a:rPr lang="ru-RU" sz="1200" b="0" i="0" kern="1200" dirty="0">
                <a:solidFill>
                  <a:schemeClr val="tx1"/>
                </a:solidFill>
                <a:effectLst/>
                <a:latin typeface="+mn-lt"/>
                <a:ea typeface="+mn-ea"/>
                <a:cs typeface="+mn-cs"/>
              </a:rPr>
              <a:t>Рекурсивное разрешение имен — это процесс, с помощью которого DNS-сервер использует иерархию зон и делегирований для реагирования на запросы, для которых он не является заслуживающим доверия.</a:t>
            </a:r>
          </a:p>
          <a:p>
            <a:r>
              <a:rPr lang="ru-RU" sz="1200" b="0" i="0" kern="1200" dirty="0">
                <a:solidFill>
                  <a:schemeClr val="tx1"/>
                </a:solidFill>
                <a:effectLst/>
                <a:latin typeface="+mn-lt"/>
                <a:ea typeface="+mn-ea"/>
                <a:cs typeface="+mn-cs"/>
              </a:rPr>
              <a:t>В некоторых конфигурациях DNS-серверы содержат корневые указания (т. е. список имен и IP-адресов), которые позволяют им запрашивать корневые серверы DNS. В других конфигурациях серверы перенаправляют все запросы, которые они не могут ответить на другой сервер. Перенаправление и корневые указания — это оба метода, которые DNS-серверы могут использовать для разрешения запросов, для которых они не являются заслуживающими доверия.</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7</a:t>
            </a:fld>
            <a:endParaRPr lang="ru-RU"/>
          </a:p>
        </p:txBody>
      </p:sp>
    </p:spTree>
    <p:extLst>
      <p:ext uri="{BB962C8B-B14F-4D97-AF65-F5344CB8AC3E}">
        <p14:creationId xmlns:p14="http://schemas.microsoft.com/office/powerpoint/2010/main" val="273153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Система доменных имен (DNS) </a:t>
            </a:r>
            <a:r>
              <a:rPr lang="ru-RU" sz="1200" b="0" i="0" kern="1200" dirty="0">
                <a:solidFill>
                  <a:schemeClr val="tx1"/>
                </a:solidFill>
                <a:effectLst/>
                <a:latin typeface="+mn-lt"/>
                <a:ea typeface="+mn-ea"/>
                <a:cs typeface="+mn-c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Любой DNS-сервер может отвечать на запросы о любом имени в своем пространстве имен. DNS-сервер отвечает на запросы одним из следующих способов:</a:t>
            </a:r>
          </a:p>
          <a:p>
            <a:r>
              <a:rPr lang="ru-RU" sz="1200" b="0" i="0" kern="1200" dirty="0">
                <a:solidFill>
                  <a:schemeClr val="tx1"/>
                </a:solidFill>
                <a:effectLst/>
                <a:latin typeface="+mn-lt"/>
                <a:ea typeface="+mn-ea"/>
                <a:cs typeface="+mn-cs"/>
              </a:rPr>
              <a:t>Если ответ находится в кэше, он отвечает на запрос из кэша.</a:t>
            </a:r>
          </a:p>
          <a:p>
            <a:r>
              <a:rPr lang="ru-RU" sz="1200" b="0" i="0" kern="1200" dirty="0">
                <a:solidFill>
                  <a:schemeClr val="tx1"/>
                </a:solidFill>
                <a:effectLst/>
                <a:latin typeface="+mn-lt"/>
                <a:ea typeface="+mn-ea"/>
                <a:cs typeface="+mn-cs"/>
              </a:rPr>
              <a:t>Если ответ находится в зоне, размещенной DNS-сервером, он отвечает на запрос из зоны. Зона — это часть дерева DNS, хранящегося на DNS-сервере. Когда DNS-сервер размещает зону, он является заслуживающим доверия для имен в этой зоне (то есть DNS-сервер может отвечать на запросы любого имени в зоне). Например, сервер, на котором размещена зона, contoso.com может отвечать на запросы любого имени в contoso.com.</a:t>
            </a:r>
          </a:p>
          <a:p>
            <a:r>
              <a:rPr lang="ru-RU" sz="1200" b="0" i="0" kern="1200" dirty="0">
                <a:solidFill>
                  <a:schemeClr val="tx1"/>
                </a:solidFill>
                <a:effectLst/>
                <a:latin typeface="+mn-lt"/>
                <a:ea typeface="+mn-ea"/>
                <a:cs typeface="+mn-cs"/>
              </a:rPr>
              <a:t>Если сервер не может ответить на запрос из своего кэша или зон, он запрашивает другие серверы для ответа.</a:t>
            </a:r>
          </a:p>
          <a:p>
            <a:r>
              <a:rPr lang="ru-RU" sz="1200" b="0" i="0" kern="1200" dirty="0">
                <a:solidFill>
                  <a:schemeClr val="tx1"/>
                </a:solidFill>
                <a:effectLst/>
                <a:latin typeface="+mn-lt"/>
                <a:ea typeface="+mn-ea"/>
                <a:cs typeface="+mn-cs"/>
              </a:rPr>
              <a:t>Важно понимать основные функции DNS, такие как делегирование, рекурсивное разрешение имен и зоны DNS, интегрированные с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так как они непосредственно влияют на структуру логической структуры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Дополнительные сведения о DNS и доменные службы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(AD DS) см. в статьях </a:t>
            </a:r>
            <a:r>
              <a:rPr lang="ru-RU" sz="1200" b="0" i="0" u="none" strike="noStrike" kern="1200" dirty="0">
                <a:solidFill>
                  <a:schemeClr val="tx1"/>
                </a:solidFill>
                <a:effectLst/>
                <a:latin typeface="+mn-lt"/>
                <a:ea typeface="+mn-ea"/>
                <a:cs typeface="+mn-cs"/>
                <a:hlinkClick r:id="rId3"/>
              </a:rPr>
              <a:t>DNS и AD DS</a:t>
            </a:r>
            <a:r>
              <a:rPr lang="ru-RU" sz="1200" b="0" i="0" kern="1200" dirty="0">
                <a:solidFill>
                  <a:schemeClr val="tx1"/>
                </a:solidFill>
                <a:effectLst/>
                <a:latin typeface="+mn-lt"/>
                <a:ea typeface="+mn-ea"/>
                <a:cs typeface="+mn-cs"/>
              </a:rPr>
              <a:t>.</a:t>
            </a:r>
          </a:p>
          <a:p>
            <a:br>
              <a:rPr lang="en-US" sz="1200" b="1" i="0" kern="1200" dirty="0">
                <a:solidFill>
                  <a:schemeClr val="tx1"/>
                </a:solidFill>
                <a:effectLst/>
                <a:latin typeface="+mn-lt"/>
                <a:ea typeface="+mn-ea"/>
                <a:cs typeface="+mn-cs"/>
              </a:rPr>
            </a:br>
            <a:r>
              <a:rPr lang="ru-RU" sz="1200" b="1" i="0" kern="1200" dirty="0">
                <a:solidFill>
                  <a:schemeClr val="tx1"/>
                </a:solidFill>
                <a:effectLst/>
                <a:latin typeface="+mn-lt"/>
                <a:ea typeface="+mn-ea"/>
                <a:cs typeface="+mn-cs"/>
              </a:rPr>
              <a:t>Делегирование</a:t>
            </a:r>
          </a:p>
          <a:p>
            <a:r>
              <a:rPr lang="ru-RU" sz="1200" b="0" i="0" kern="1200" dirty="0">
                <a:solidFill>
                  <a:schemeClr val="tx1"/>
                </a:solidFill>
                <a:effectLst/>
                <a:latin typeface="+mn-lt"/>
                <a:ea typeface="+mn-ea"/>
                <a:cs typeface="+mn-cs"/>
              </a:rPr>
              <a:t>Чтобы DNS-сервер отвечал на запросы о любом имени, он должен иметь прямой или косвенный путь к каждой зоне в пространстве имен. Эти пути создаются с помощью делегирования. Делегирование — это запись в родительской зоне, которая содержит список серверов имен, заслуживающих доверия для зоны на следующем уровне иерархии. Делегирование позволяет серверам в одной зоне ссылаться на клиенты на серверы в других зонах. На следующем рисунке показан один пример делегирования.</a:t>
            </a:r>
          </a:p>
          <a:p>
            <a:r>
              <a:rPr lang="ru-RU" sz="1200" b="0" i="0" kern="1200" dirty="0">
                <a:solidFill>
                  <a:schemeClr val="tx1"/>
                </a:solidFill>
                <a:effectLst/>
                <a:latin typeface="+mn-lt"/>
                <a:ea typeface="+mn-ea"/>
                <a:cs typeface="+mn-cs"/>
              </a:rPr>
              <a:t>Корневой сервер DNS размещает корневую зону, представленную как точка (). Корневая зона содержит делегирование в зону на следующем уровне иерархии—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Делегирование в корневой зоне сообщает </a:t>
            </a:r>
            <a:r>
              <a:rPr lang="ru-RU" sz="1200" b="0" i="0" kern="1200" dirty="0" err="1">
                <a:solidFill>
                  <a:schemeClr val="tx1"/>
                </a:solidFill>
                <a:effectLst/>
                <a:latin typeface="+mn-lt"/>
                <a:ea typeface="+mn-ea"/>
                <a:cs typeface="+mn-cs"/>
              </a:rPr>
              <a:t>dns</a:t>
            </a:r>
            <a:r>
              <a:rPr lang="ru-RU" sz="1200" b="0" i="0" kern="1200" dirty="0">
                <a:solidFill>
                  <a:schemeClr val="tx1"/>
                </a:solidFill>
                <a:effectLst/>
                <a:latin typeface="+mn-lt"/>
                <a:ea typeface="+mn-ea"/>
                <a:cs typeface="+mn-cs"/>
              </a:rPr>
              <a:t>-корневому серверу, что для поиска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-зоны он должен связаться с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-сервером. Аналогичным образом, делегирование в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сообщает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-серверу, что для поиска зоны contoso.com он должен связаться с сервером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a:t>
            </a:r>
          </a:p>
          <a:p>
            <a:r>
              <a:rPr lang="ru-RU" sz="1200" b="1" i="0" kern="1200" dirty="0">
                <a:solidFill>
                  <a:schemeClr val="tx1"/>
                </a:solidFill>
                <a:effectLst/>
                <a:latin typeface="+mn-lt"/>
                <a:ea typeface="+mn-ea"/>
                <a:cs typeface="+mn-cs"/>
              </a:rPr>
              <a:t> Примечание</a:t>
            </a:r>
          </a:p>
          <a:p>
            <a:r>
              <a:rPr lang="ru-RU" sz="1200" b="0" i="0" kern="1200" dirty="0">
                <a:solidFill>
                  <a:schemeClr val="tx1"/>
                </a:solidFill>
                <a:effectLst/>
                <a:latin typeface="+mn-lt"/>
                <a:ea typeface="+mn-ea"/>
                <a:cs typeface="+mn-cs"/>
              </a:rPr>
              <a:t>Делегирование использует два типа записей. Запись ресурса сервера имен (NS) предоставляет имя заслуживающего доверия сервера. Записи ресурсов узла (A) и узла (AAAA) предоставляют IP-адреса версии 4 (IPv4) и IP версии 6 (IPv6) доверенного сервера.</a:t>
            </a:r>
          </a:p>
          <a:p>
            <a:r>
              <a:rPr lang="ru-RU" sz="1200" b="0" i="0" kern="1200" dirty="0">
                <a:solidFill>
                  <a:schemeClr val="tx1"/>
                </a:solidFill>
                <a:effectLst/>
                <a:latin typeface="+mn-lt"/>
                <a:ea typeface="+mn-ea"/>
                <a:cs typeface="+mn-cs"/>
              </a:rPr>
              <a:t>Эта система зон и делегирований создает иерархическое дерево, представляющее пространство имен DNS. Каждая зона представляет слой в иерархии, а каждое делегирование представляет ветвь дерева.</a:t>
            </a:r>
          </a:p>
          <a:p>
            <a:r>
              <a:rPr lang="ru-RU" sz="1200" b="0" i="0" kern="1200" dirty="0">
                <a:solidFill>
                  <a:schemeClr val="tx1"/>
                </a:solidFill>
                <a:effectLst/>
                <a:latin typeface="+mn-lt"/>
                <a:ea typeface="+mn-ea"/>
                <a:cs typeface="+mn-cs"/>
              </a:rPr>
              <a:t>Используя иерархию зон и делегирований, корневой DNS-сервер может найти любое имя в пространстве имен DNS. Корневая зона включает делегирования, которые непосредственно или косвенно ведут ко всем остальным зонам в иерархии. Любой сервер, который может запрашивать корневой сервер DNS, может использовать сведения в делегированиях для поиска любого имени в пространстве имен.</a:t>
            </a:r>
          </a:p>
          <a:p>
            <a:r>
              <a:rPr lang="ru-RU" sz="1200" b="1" i="0" kern="1200" dirty="0">
                <a:solidFill>
                  <a:schemeClr val="tx1"/>
                </a:solidFill>
                <a:effectLst/>
                <a:latin typeface="+mn-lt"/>
                <a:ea typeface="+mn-ea"/>
                <a:cs typeface="+mn-cs"/>
              </a:rPr>
              <a:t>Рекурсивное разрешение имен</a:t>
            </a:r>
          </a:p>
          <a:p>
            <a:r>
              <a:rPr lang="ru-RU" sz="1200" b="0" i="0" kern="1200" dirty="0">
                <a:solidFill>
                  <a:schemeClr val="tx1"/>
                </a:solidFill>
                <a:effectLst/>
                <a:latin typeface="+mn-lt"/>
                <a:ea typeface="+mn-ea"/>
                <a:cs typeface="+mn-cs"/>
              </a:rPr>
              <a:t>Рекурсивное разрешение имен — это процесс, с помощью которого DNS-сервер использует иерархию зон и делегирований для реагирования на запросы, для которых он не является заслуживающим доверия.</a:t>
            </a:r>
          </a:p>
          <a:p>
            <a:r>
              <a:rPr lang="ru-RU" sz="1200" b="0" i="0" kern="1200" dirty="0">
                <a:solidFill>
                  <a:schemeClr val="tx1"/>
                </a:solidFill>
                <a:effectLst/>
                <a:latin typeface="+mn-lt"/>
                <a:ea typeface="+mn-ea"/>
                <a:cs typeface="+mn-cs"/>
              </a:rPr>
              <a:t>В некоторых конфигурациях DNS-серверы содержат корневые указания (т. е. список имен и IP-адресов), которые позволяют им запрашивать корневые серверы DNS. В других конфигурациях серверы перенаправляют все запросы, которые они не могут ответить на другой сервер. Перенаправление и корневые указания — это оба метода, которые DNS-серверы могут использовать для разрешения запросов, для которых они не являются заслуживающими доверия.</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8</a:t>
            </a:fld>
            <a:endParaRPr lang="ru-RU"/>
          </a:p>
        </p:txBody>
      </p:sp>
    </p:spTree>
    <p:extLst>
      <p:ext uri="{BB962C8B-B14F-4D97-AF65-F5344CB8AC3E}">
        <p14:creationId xmlns:p14="http://schemas.microsoft.com/office/powerpoint/2010/main" val="2724579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a:solidFill>
                  <a:schemeClr val="tx1"/>
                </a:solidFill>
                <a:effectLst/>
                <a:latin typeface="+mn-lt"/>
                <a:ea typeface="+mn-ea"/>
                <a:cs typeface="+mn-cs"/>
              </a:rPr>
              <a:t>Система доменных имен (DNS) </a:t>
            </a:r>
            <a:r>
              <a:rPr lang="ru-RU" sz="1200" b="0" i="0" kern="1200" dirty="0">
                <a:solidFill>
                  <a:schemeClr val="tx1"/>
                </a:solidFill>
                <a:effectLst/>
                <a:latin typeface="+mn-lt"/>
                <a:ea typeface="+mn-ea"/>
                <a:cs typeface="+mn-c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Любой DNS-сервер может отвечать на запросы о любом имени в своем пространстве имен. DNS-сервер отвечает на запросы одним из следующих способов:</a:t>
            </a:r>
          </a:p>
          <a:p>
            <a:r>
              <a:rPr lang="ru-RU" sz="1200" b="0" i="0" kern="1200" dirty="0">
                <a:solidFill>
                  <a:schemeClr val="tx1"/>
                </a:solidFill>
                <a:effectLst/>
                <a:latin typeface="+mn-lt"/>
                <a:ea typeface="+mn-ea"/>
                <a:cs typeface="+mn-cs"/>
              </a:rPr>
              <a:t>Если ответ находится в кэше, он отвечает на запрос из кэша.</a:t>
            </a:r>
          </a:p>
          <a:p>
            <a:r>
              <a:rPr lang="ru-RU" sz="1200" b="0" i="0" kern="1200" dirty="0">
                <a:solidFill>
                  <a:schemeClr val="tx1"/>
                </a:solidFill>
                <a:effectLst/>
                <a:latin typeface="+mn-lt"/>
                <a:ea typeface="+mn-ea"/>
                <a:cs typeface="+mn-cs"/>
              </a:rPr>
              <a:t>Если ответ находится в зоне, размещенной DNS-сервером, он отвечает на запрос из зоны. Зона — это часть дерева DNS, хранящегося на DNS-сервере. Когда DNS-сервер размещает зону, он является заслуживающим доверия для имен в этой зоне (то есть DNS-сервер может отвечать на запросы любого имени в зоне). Например, сервер, на котором размещена зона, contoso.com может отвечать на запросы любого имени в contoso.com.</a:t>
            </a:r>
          </a:p>
          <a:p>
            <a:r>
              <a:rPr lang="ru-RU" sz="1200" b="0" i="0" kern="1200" dirty="0">
                <a:solidFill>
                  <a:schemeClr val="tx1"/>
                </a:solidFill>
                <a:effectLst/>
                <a:latin typeface="+mn-lt"/>
                <a:ea typeface="+mn-ea"/>
                <a:cs typeface="+mn-cs"/>
              </a:rPr>
              <a:t>Если сервер не может ответить на запрос из своего кэша или зон, он запрашивает другие серверы для ответа.</a:t>
            </a:r>
          </a:p>
          <a:p>
            <a:r>
              <a:rPr lang="ru-RU" sz="1200" b="0" i="0" kern="1200" dirty="0">
                <a:solidFill>
                  <a:schemeClr val="tx1"/>
                </a:solidFill>
                <a:effectLst/>
                <a:latin typeface="+mn-lt"/>
                <a:ea typeface="+mn-ea"/>
                <a:cs typeface="+mn-cs"/>
              </a:rPr>
              <a:t>Важно понимать основные функции DNS, такие как делегирование, рекурсивное разрешение имен и зоны DNS, интегрированные с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так как они непосредственно влияют на структуру логической структуры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ru-RU"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Дополнительные сведения о DNS и доменные службы </a:t>
            </a:r>
            <a:r>
              <a:rPr lang="ru-RU" sz="1200" b="0" i="0" kern="1200" dirty="0" err="1">
                <a:solidFill>
                  <a:schemeClr val="tx1"/>
                </a:solidFill>
                <a:effectLst/>
                <a:latin typeface="+mn-lt"/>
                <a:ea typeface="+mn-ea"/>
                <a:cs typeface="+mn-cs"/>
              </a:rPr>
              <a:t>Active</a:t>
            </a:r>
            <a:r>
              <a:rPr lang="ru-RU" sz="1200" b="0" i="0" kern="1200" dirty="0">
                <a:solidFill>
                  <a:schemeClr val="tx1"/>
                </a:solidFill>
                <a:effectLst/>
                <a:latin typeface="+mn-lt"/>
                <a:ea typeface="+mn-ea"/>
                <a:cs typeface="+mn-cs"/>
              </a:rPr>
              <a:t> </a:t>
            </a:r>
            <a:r>
              <a:rPr lang="ru-RU" sz="1200" b="0" i="0" kern="1200" dirty="0" err="1">
                <a:solidFill>
                  <a:schemeClr val="tx1"/>
                </a:solidFill>
                <a:effectLst/>
                <a:latin typeface="+mn-lt"/>
                <a:ea typeface="+mn-ea"/>
                <a:cs typeface="+mn-cs"/>
              </a:rPr>
              <a:t>Directory</a:t>
            </a:r>
            <a:r>
              <a:rPr lang="ru-RU" sz="1200" b="0" i="0" kern="1200" dirty="0">
                <a:solidFill>
                  <a:schemeClr val="tx1"/>
                </a:solidFill>
                <a:effectLst/>
                <a:latin typeface="+mn-lt"/>
                <a:ea typeface="+mn-ea"/>
                <a:cs typeface="+mn-cs"/>
              </a:rPr>
              <a:t> (AD DS) см. в статьях </a:t>
            </a:r>
            <a:r>
              <a:rPr lang="ru-RU" sz="1200" b="0" i="0" u="none" strike="noStrike" kern="1200" dirty="0">
                <a:solidFill>
                  <a:schemeClr val="tx1"/>
                </a:solidFill>
                <a:effectLst/>
                <a:latin typeface="+mn-lt"/>
                <a:ea typeface="+mn-ea"/>
                <a:cs typeface="+mn-cs"/>
                <a:hlinkClick r:id="rId3"/>
              </a:rPr>
              <a:t>DNS и AD DS</a:t>
            </a:r>
            <a:r>
              <a:rPr lang="ru-RU" sz="1200" b="0" i="0" kern="1200" dirty="0">
                <a:solidFill>
                  <a:schemeClr val="tx1"/>
                </a:solidFill>
                <a:effectLst/>
                <a:latin typeface="+mn-lt"/>
                <a:ea typeface="+mn-ea"/>
                <a:cs typeface="+mn-cs"/>
              </a:rPr>
              <a:t>.</a:t>
            </a:r>
          </a:p>
          <a:p>
            <a:br>
              <a:rPr lang="en-US" sz="1200" b="1" i="0" kern="1200" dirty="0">
                <a:solidFill>
                  <a:schemeClr val="tx1"/>
                </a:solidFill>
                <a:effectLst/>
                <a:latin typeface="+mn-lt"/>
                <a:ea typeface="+mn-ea"/>
                <a:cs typeface="+mn-cs"/>
              </a:rPr>
            </a:br>
            <a:r>
              <a:rPr lang="ru-RU" sz="1200" b="1" i="0" kern="1200" dirty="0">
                <a:solidFill>
                  <a:schemeClr val="tx1"/>
                </a:solidFill>
                <a:effectLst/>
                <a:latin typeface="+mn-lt"/>
                <a:ea typeface="+mn-ea"/>
                <a:cs typeface="+mn-cs"/>
              </a:rPr>
              <a:t>Делегирование</a:t>
            </a:r>
          </a:p>
          <a:p>
            <a:r>
              <a:rPr lang="ru-RU" sz="1200" b="0" i="0" kern="1200" dirty="0">
                <a:solidFill>
                  <a:schemeClr val="tx1"/>
                </a:solidFill>
                <a:effectLst/>
                <a:latin typeface="+mn-lt"/>
                <a:ea typeface="+mn-ea"/>
                <a:cs typeface="+mn-cs"/>
              </a:rPr>
              <a:t>Чтобы DNS-сервер отвечал на запросы о любом имени, он должен иметь прямой или косвенный путь к каждой зоне в пространстве имен. Эти пути создаются с помощью делегирования. Делегирование — это запись в родительской зоне, которая содержит список серверов имен, заслуживающих доверия для зоны на следующем уровне иерархии. Делегирование позволяет серверам в одной зоне ссылаться на клиенты на серверы в других зонах. На следующем рисунке показан один пример делегирования.</a:t>
            </a:r>
          </a:p>
          <a:p>
            <a:r>
              <a:rPr lang="ru-RU" sz="1200" b="0" i="0" kern="1200" dirty="0">
                <a:solidFill>
                  <a:schemeClr val="tx1"/>
                </a:solidFill>
                <a:effectLst/>
                <a:latin typeface="+mn-lt"/>
                <a:ea typeface="+mn-ea"/>
                <a:cs typeface="+mn-cs"/>
              </a:rPr>
              <a:t>Корневой сервер DNS размещает корневую зону, представленную как точка (). Корневая зона содержит делегирование в зону на следующем уровне иерархии—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Делегирование в корневой зоне сообщает </a:t>
            </a:r>
            <a:r>
              <a:rPr lang="ru-RU" sz="1200" b="0" i="0" kern="1200" dirty="0" err="1">
                <a:solidFill>
                  <a:schemeClr val="tx1"/>
                </a:solidFill>
                <a:effectLst/>
                <a:latin typeface="+mn-lt"/>
                <a:ea typeface="+mn-ea"/>
                <a:cs typeface="+mn-cs"/>
              </a:rPr>
              <a:t>dns</a:t>
            </a:r>
            <a:r>
              <a:rPr lang="ru-RU" sz="1200" b="0" i="0" kern="1200" dirty="0">
                <a:solidFill>
                  <a:schemeClr val="tx1"/>
                </a:solidFill>
                <a:effectLst/>
                <a:latin typeface="+mn-lt"/>
                <a:ea typeface="+mn-ea"/>
                <a:cs typeface="+mn-cs"/>
              </a:rPr>
              <a:t>-корневому серверу, что для поиска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-зоны он должен связаться с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-сервером. Аналогичным образом, делегирование в зоне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сообщает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-серверу, что для поиска зоны contoso.com он должен связаться с сервером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a:t>
            </a:r>
          </a:p>
          <a:p>
            <a:r>
              <a:rPr lang="ru-RU" sz="1200" b="1" i="0" kern="1200" dirty="0">
                <a:solidFill>
                  <a:schemeClr val="tx1"/>
                </a:solidFill>
                <a:effectLst/>
                <a:latin typeface="+mn-lt"/>
                <a:ea typeface="+mn-ea"/>
                <a:cs typeface="+mn-cs"/>
              </a:rPr>
              <a:t> Примечание</a:t>
            </a:r>
          </a:p>
          <a:p>
            <a:r>
              <a:rPr lang="ru-RU" sz="1200" b="0" i="0" kern="1200" dirty="0">
                <a:solidFill>
                  <a:schemeClr val="tx1"/>
                </a:solidFill>
                <a:effectLst/>
                <a:latin typeface="+mn-lt"/>
                <a:ea typeface="+mn-ea"/>
                <a:cs typeface="+mn-cs"/>
              </a:rPr>
              <a:t>Делегирование использует два типа записей. Запись ресурса сервера имен (NS) предоставляет имя заслуживающего доверия сервера. Записи ресурсов узла (A) и узла (AAAA) предоставляют IP-адреса версии 4 (IPv4) и IP версии 6 (IPv6) доверенного сервера.</a:t>
            </a:r>
          </a:p>
          <a:p>
            <a:r>
              <a:rPr lang="ru-RU" sz="1200" b="0" i="0" kern="1200" dirty="0">
                <a:solidFill>
                  <a:schemeClr val="tx1"/>
                </a:solidFill>
                <a:effectLst/>
                <a:latin typeface="+mn-lt"/>
                <a:ea typeface="+mn-ea"/>
                <a:cs typeface="+mn-cs"/>
              </a:rPr>
              <a:t>Эта система зон и делегирований создает иерархическое дерево, представляющее пространство имен DNS. Каждая зона представляет слой в иерархии, а каждое делегирование представляет ветвь дерева.</a:t>
            </a:r>
          </a:p>
          <a:p>
            <a:r>
              <a:rPr lang="ru-RU" sz="1200" b="0" i="0" kern="1200" dirty="0">
                <a:solidFill>
                  <a:schemeClr val="tx1"/>
                </a:solidFill>
                <a:effectLst/>
                <a:latin typeface="+mn-lt"/>
                <a:ea typeface="+mn-ea"/>
                <a:cs typeface="+mn-cs"/>
              </a:rPr>
              <a:t>Используя иерархию зон и делегирований, корневой DNS-сервер может найти любое имя в пространстве имен DNS. Корневая зона включает делегирования, которые непосредственно или косвенно ведут ко всем остальным зонам в иерархии. Любой сервер, который может запрашивать корневой сервер DNS, может использовать сведения в делегированиях для поиска любого имени в пространстве имен.</a:t>
            </a:r>
          </a:p>
          <a:p>
            <a:r>
              <a:rPr lang="ru-RU" sz="1200" b="1" i="0" kern="1200" dirty="0">
                <a:solidFill>
                  <a:schemeClr val="tx1"/>
                </a:solidFill>
                <a:effectLst/>
                <a:latin typeface="+mn-lt"/>
                <a:ea typeface="+mn-ea"/>
                <a:cs typeface="+mn-cs"/>
              </a:rPr>
              <a:t>Рекурсивное разрешение имен</a:t>
            </a:r>
          </a:p>
          <a:p>
            <a:r>
              <a:rPr lang="ru-RU" sz="1200" b="0" i="0" kern="1200" dirty="0">
                <a:solidFill>
                  <a:schemeClr val="tx1"/>
                </a:solidFill>
                <a:effectLst/>
                <a:latin typeface="+mn-lt"/>
                <a:ea typeface="+mn-ea"/>
                <a:cs typeface="+mn-cs"/>
              </a:rPr>
              <a:t>Рекурсивное разрешение имен — это процесс, с помощью которого DNS-сервер использует иерархию зон и делегирований для реагирования на запросы, для которых он не является заслуживающим доверия.</a:t>
            </a:r>
          </a:p>
          <a:p>
            <a:r>
              <a:rPr lang="ru-RU" sz="1200" b="0" i="0" kern="1200" dirty="0">
                <a:solidFill>
                  <a:schemeClr val="tx1"/>
                </a:solidFill>
                <a:effectLst/>
                <a:latin typeface="+mn-lt"/>
                <a:ea typeface="+mn-ea"/>
                <a:cs typeface="+mn-cs"/>
              </a:rPr>
              <a:t>В некоторых конфигурациях DNS-серверы содержат корневые указания (т. е. список имен и IP-адресов), которые позволяют им запрашивать корневые серверы DNS. В других конфигурациях серверы перенаправляют все запросы, которые они не могут ответить на другой сервер. Перенаправление и корневые указания — это оба метода, которые DNS-серверы могут использовать для разрешения запросов, для которых они не являются заслуживающими доверия.</a:t>
            </a:r>
          </a:p>
          <a:p>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9</a:t>
            </a:fld>
            <a:endParaRPr lang="ru-RU"/>
          </a:p>
        </p:txBody>
      </p:sp>
    </p:spTree>
    <p:extLst>
      <p:ext uri="{BB962C8B-B14F-4D97-AF65-F5344CB8AC3E}">
        <p14:creationId xmlns:p14="http://schemas.microsoft.com/office/powerpoint/2010/main" val="687200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791200" cy="3257550"/>
          </a:xfrm>
        </p:spPr>
      </p:sp>
      <p:sp>
        <p:nvSpPr>
          <p:cNvPr id="3" name="Заметки 2"/>
          <p:cNvSpPr>
            <a:spLocks noGrp="1"/>
          </p:cNvSpPr>
          <p:nvPr>
            <p:ph type="body" idx="1"/>
          </p:nvPr>
        </p:nvSpPr>
        <p:spPr/>
        <p:txBody>
          <a:bodyPr/>
          <a:lstStyle/>
          <a:p>
            <a:r>
              <a:rPr lang="en-US" b="0" i="0" dirty="0">
                <a:solidFill>
                  <a:srgbClr val="202122"/>
                </a:solidFill>
                <a:effectLst/>
                <a:latin typeface="Arial" panose="020B0604020202020204" pitchFamily="34" charset="0"/>
              </a:rPr>
              <a:t>https://docs.microsoft.com/ru-ru/windows-server/identity/ad-ds/plan/reviewing-dns-concepts</a:t>
            </a:r>
            <a:br>
              <a:rPr lang="en-US" b="0" i="0" dirty="0">
                <a:solidFill>
                  <a:srgbClr val="202122"/>
                </a:solidFill>
                <a:effectLst/>
                <a:latin typeface="Arial" panose="020B0604020202020204" pitchFamily="34" charset="0"/>
              </a:rPr>
            </a:br>
            <a:r>
              <a:rPr lang="ru-RU" sz="1200" b="1" i="0" kern="1200" dirty="0">
                <a:solidFill>
                  <a:schemeClr val="tx1"/>
                </a:solidFill>
                <a:effectLst/>
                <a:latin typeface="+mn-lt"/>
                <a:ea typeface="+mn-ea"/>
                <a:cs typeface="+mn-cs"/>
              </a:rPr>
              <a:t>Разрешение имен с помощью корневых подсказок</a:t>
            </a:r>
          </a:p>
          <a:p>
            <a:r>
              <a:rPr lang="ru-RU" sz="1200" b="0" i="0" kern="1200" dirty="0">
                <a:solidFill>
                  <a:schemeClr val="tx1"/>
                </a:solidFill>
                <a:effectLst/>
                <a:latin typeface="+mn-lt"/>
                <a:ea typeface="+mn-ea"/>
                <a:cs typeface="+mn-cs"/>
              </a:rPr>
              <a:t>Корневые подсказки позволяют любому DNS-серверу находить корневые серверы DNS. После того как DNS-сервер находит корневой DNS-сервер, он может разрешить любой запрос для этого пространства имен. На следующем рисунке показано, как DNS разрешает имя с помощью корневых подсказок.</a:t>
            </a:r>
          </a:p>
          <a:p>
            <a:endParaRPr lang="en-US" sz="1200" b="0" i="0" kern="1200" dirty="0">
              <a:solidFill>
                <a:schemeClr val="tx1"/>
              </a:solidFill>
              <a:effectLst/>
              <a:latin typeface="+mn-lt"/>
              <a:ea typeface="+mn-ea"/>
              <a:cs typeface="+mn-cs"/>
            </a:endParaRPr>
          </a:p>
          <a:p>
            <a:r>
              <a:rPr lang="ru-RU" sz="1200" b="0" i="0" kern="1200" dirty="0">
                <a:solidFill>
                  <a:schemeClr val="tx1"/>
                </a:solidFill>
                <a:effectLst/>
                <a:latin typeface="+mn-lt"/>
                <a:ea typeface="+mn-ea"/>
                <a:cs typeface="+mn-cs"/>
              </a:rPr>
              <a:t>В этом примере происходят следующие события:</a:t>
            </a:r>
          </a:p>
          <a:p>
            <a:pPr marL="228600" indent="-228600">
              <a:buFont typeface="+mj-lt"/>
              <a:buAutoNum type="arabicPeriod"/>
            </a:pPr>
            <a:r>
              <a:rPr lang="ru-RU" sz="1200" b="0" i="0" kern="1200" dirty="0">
                <a:solidFill>
                  <a:schemeClr val="tx1"/>
                </a:solidFill>
                <a:effectLst/>
                <a:latin typeface="+mn-lt"/>
                <a:ea typeface="+mn-ea"/>
                <a:cs typeface="+mn-cs"/>
              </a:rPr>
              <a:t>Клиент отправляет рекурсивный запрос на DNS-сервер, чтобы запросить IP-адрес, соответствующий имени ftp.contoso.com. Рекурсивный запрос указывает, что клиент хочет окончательного ответа на запрос. Ответ на рекурсивный запрос должен быть допустимым адресом или сообщением, указывающим на то, что адрес не найден.</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Так как DNS-сервер не является заслуживающим доверия для имени и не имеет ответа в кэше, DNS-сервер использует корневые указания для поиска IP-адреса корневого сервера DNS.</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корневой сервер DNS разрешить имя ftp.contoso.com. Итеративный запрос указывает, что сервер примет ссылку на другой сервер вместо окончательного ответа на запрос. Так как имя ftp.contoso.com заканчивается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 меткой, корневой сервер DNS возвращает ссылку 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на котором размещена зона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разрешить имя ftp.contoso.com. Так как имя ftp.contoso.com заканчивается именем contoso.com, </a:t>
            </a:r>
            <a:r>
              <a:rPr lang="ru-RU" sz="1200" b="0" i="0" kern="1200" dirty="0" err="1">
                <a:solidFill>
                  <a:schemeClr val="tx1"/>
                </a:solidFill>
                <a:effectLst/>
                <a:latin typeface="+mn-lt"/>
                <a:ea typeface="+mn-ea"/>
                <a:cs typeface="+mn-cs"/>
              </a:rPr>
              <a:t>com</a:t>
            </a:r>
            <a:r>
              <a:rPr lang="ru-RU" sz="1200" b="0" i="0" kern="1200" dirty="0">
                <a:solidFill>
                  <a:schemeClr val="tx1"/>
                </a:solidFill>
                <a:effectLst/>
                <a:latin typeface="+mn-lt"/>
                <a:ea typeface="+mn-ea"/>
                <a:cs typeface="+mn-cs"/>
              </a:rPr>
              <a:t>-сервер возвращает ссылку на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 котором размещена зона contoso.com.</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DNS-сервер использует итеративный запрос, чтобы попросить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разрешить имя ftp.contoso.com. Сервер </a:t>
            </a:r>
            <a:r>
              <a:rPr lang="ru-RU" sz="1200" b="0" i="0" kern="1200" dirty="0" err="1">
                <a:solidFill>
                  <a:schemeClr val="tx1"/>
                </a:solidFill>
                <a:effectLst/>
                <a:latin typeface="+mn-lt"/>
                <a:ea typeface="+mn-ea"/>
                <a:cs typeface="+mn-cs"/>
              </a:rPr>
              <a:t>Contoso</a:t>
            </a:r>
            <a:r>
              <a:rPr lang="ru-RU" sz="1200" b="0" i="0" kern="1200" dirty="0">
                <a:solidFill>
                  <a:schemeClr val="tx1"/>
                </a:solidFill>
                <a:effectLst/>
                <a:latin typeface="+mn-lt"/>
                <a:ea typeface="+mn-ea"/>
                <a:cs typeface="+mn-cs"/>
              </a:rPr>
              <a:t> находит ответ в данных зоны, а затем возвращает ответ на сервер.</a:t>
            </a:r>
            <a:endParaRPr lang="en-US" sz="1200" b="0" i="0" kern="1200" dirty="0">
              <a:solidFill>
                <a:schemeClr val="tx1"/>
              </a:solidFill>
              <a:effectLst/>
              <a:latin typeface="+mn-lt"/>
              <a:ea typeface="+mn-ea"/>
              <a:cs typeface="+mn-cs"/>
            </a:endParaRPr>
          </a:p>
          <a:p>
            <a:pPr marL="228600" indent="-228600">
              <a:buFont typeface="+mj-lt"/>
              <a:buAutoNum type="arabicPeriod"/>
            </a:pPr>
            <a:r>
              <a:rPr lang="ru-RU" sz="1200" b="0" i="0" kern="1200" dirty="0">
                <a:solidFill>
                  <a:schemeClr val="tx1"/>
                </a:solidFill>
                <a:effectLst/>
                <a:latin typeface="+mn-lt"/>
                <a:ea typeface="+mn-ea"/>
                <a:cs typeface="+mn-cs"/>
              </a:rPr>
              <a:t>Затем сервер возвращает результат клиенту.</a:t>
            </a:r>
          </a:p>
          <a:p>
            <a:pPr algn="l" fontAlgn="base"/>
            <a:br>
              <a:rPr lang="en-US" b="0" i="0" dirty="0">
                <a:solidFill>
                  <a:srgbClr val="202122"/>
                </a:solidFill>
                <a:effectLst/>
                <a:latin typeface="Arial" panose="020B0604020202020204" pitchFamily="34" charset="0"/>
              </a:rPr>
            </a:br>
            <a:endParaRPr lang="ru-RU" dirty="0"/>
          </a:p>
        </p:txBody>
      </p:sp>
      <p:sp>
        <p:nvSpPr>
          <p:cNvPr id="4" name="Номер слайда 3"/>
          <p:cNvSpPr>
            <a:spLocks noGrp="1"/>
          </p:cNvSpPr>
          <p:nvPr>
            <p:ph type="sldNum" sz="quarter" idx="5"/>
          </p:nvPr>
        </p:nvSpPr>
        <p:spPr/>
        <p:txBody>
          <a:bodyPr/>
          <a:lstStyle/>
          <a:p>
            <a:fld id="{E4C24E48-F7AE-499E-BBC0-C97B8E01C8B7}" type="slidenum">
              <a:rPr lang="ru-RU" smtClean="0"/>
              <a:t>10</a:t>
            </a:fld>
            <a:endParaRPr lang="ru-RU"/>
          </a:p>
        </p:txBody>
      </p:sp>
    </p:spTree>
    <p:extLst>
      <p:ext uri="{BB962C8B-B14F-4D97-AF65-F5344CB8AC3E}">
        <p14:creationId xmlns:p14="http://schemas.microsoft.com/office/powerpoint/2010/main" val="28838526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Обложка 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B80FBCB0-19C3-4625-922F-1E99633524D5}"/>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997B471C-22F4-4921-A6C9-323F1774D1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sp>
        <p:nvSpPr>
          <p:cNvPr id="8" name="Заголовок 1">
            <a:extLst>
              <a:ext uri="{FF2B5EF4-FFF2-40B4-BE49-F238E27FC236}">
                <a16:creationId xmlns:a16="http://schemas.microsoft.com/office/drawing/2014/main" id="{DB07697D-9A54-4A06-A5D0-96CE9E247AD3}"/>
              </a:ext>
            </a:extLst>
          </p:cNvPr>
          <p:cNvSpPr>
            <a:spLocks noGrp="1"/>
          </p:cNvSpPr>
          <p:nvPr>
            <p:ph type="ctrTitle"/>
          </p:nvPr>
        </p:nvSpPr>
        <p:spPr>
          <a:xfrm>
            <a:off x="338035" y="351064"/>
            <a:ext cx="5464629" cy="5598885"/>
          </a:xfrm>
        </p:spPr>
        <p:txBody>
          <a:bodyPr anchor="t">
            <a:normAutofit/>
          </a:bodyPr>
          <a:lstStyle>
            <a:lvl1pPr algn="l">
              <a:defRPr sz="4400" b="0"/>
            </a:lvl1pPr>
          </a:lstStyle>
          <a:p>
            <a:r>
              <a:rPr lang="ru-RU"/>
              <a:t>Образец заголовка</a:t>
            </a:r>
            <a:endParaRPr lang="ru-RU" dirty="0"/>
          </a:p>
        </p:txBody>
      </p:sp>
      <p:pic>
        <p:nvPicPr>
          <p:cNvPr id="9" name="Рисунок 8">
            <a:extLst>
              <a:ext uri="{FF2B5EF4-FFF2-40B4-BE49-F238E27FC236}">
                <a16:creationId xmlns:a16="http://schemas.microsoft.com/office/drawing/2014/main" id="{B362898B-58E7-4E6A-BD05-B9D65B1DA23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10" name="Текст 13">
            <a:extLst>
              <a:ext uri="{FF2B5EF4-FFF2-40B4-BE49-F238E27FC236}">
                <a16:creationId xmlns:a16="http://schemas.microsoft.com/office/drawing/2014/main" id="{641F2D1B-F3ED-4432-8AFF-DA00FD0CC79E}"/>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TextBox 10">
            <a:extLst>
              <a:ext uri="{FF2B5EF4-FFF2-40B4-BE49-F238E27FC236}">
                <a16:creationId xmlns:a16="http://schemas.microsoft.com/office/drawing/2014/main" id="{76FFB3BD-8AF8-4135-8DA5-C86CF3BD8405}"/>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088274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5B32CFA6-6AD2-4AD2-854F-492F94DAE738}" type="slidenum">
              <a:rPr lang="ru-RU" smtClean="0"/>
              <a:t>‹#›</a:t>
            </a:fld>
            <a:endParaRPr lang="ru-RU"/>
          </a:p>
        </p:txBody>
      </p:sp>
      <p:pic>
        <p:nvPicPr>
          <p:cNvPr id="5" name="Рисунок 4"/>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4504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объект">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5B32CFA6-6AD2-4AD2-854F-492F94DAE738}" type="slidenum">
              <a:rPr lang="ru-RU" smtClean="0"/>
              <a:t>‹#›</a:t>
            </a:fld>
            <a:endParaRPr lang="ru-RU"/>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3"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5" name="Объект 14"/>
          <p:cNvSpPr>
            <a:spLocks noGrp="1"/>
          </p:cNvSpPr>
          <p:nvPr>
            <p:ph sz="quarter" idx="16"/>
          </p:nvPr>
        </p:nvSpPr>
        <p:spPr>
          <a:xfrm>
            <a:off x="442913" y="1954213"/>
            <a:ext cx="11306175" cy="3995737"/>
          </a:xfrm>
          <a:solidFill>
            <a:schemeClr val="bg2"/>
          </a:solidFill>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1" name="TextBox 10"/>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7" name="TextBox 16"/>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882225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5B32CFA6-6AD2-4AD2-854F-492F94DAE738}" type="slidenum">
              <a:rPr lang="ru-RU" smtClean="0"/>
              <a:t>‹#›</a:t>
            </a:fld>
            <a:endParaRPr lang="ru-RU"/>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3" name="Заголовок 1"/>
          <p:cNvSpPr>
            <a:spLocks noGrp="1"/>
          </p:cNvSpPr>
          <p:nvPr>
            <p:ph type="title"/>
          </p:nvPr>
        </p:nvSpPr>
        <p:spPr>
          <a:xfrm>
            <a:off x="2681830" y="1071836"/>
            <a:ext cx="9067257" cy="1097927"/>
          </a:xfrm>
        </p:spPr>
        <p:txBody>
          <a:bodyPr anchor="t">
            <a:normAutofit/>
          </a:bodyPr>
          <a:lstStyle>
            <a:lvl1pPr>
              <a:lnSpc>
                <a:spcPts val="4800"/>
              </a:lnSpc>
              <a:defRPr sz="4400"/>
            </a:lvl1pPr>
          </a:lstStyle>
          <a:p>
            <a:r>
              <a:rPr lang="ru-RU"/>
              <a:t>Образец заголовка</a:t>
            </a:r>
            <a:endParaRPr lang="ru-RU" dirty="0"/>
          </a:p>
        </p:txBody>
      </p:sp>
      <p:sp>
        <p:nvSpPr>
          <p:cNvPr id="15" name="Объект 14"/>
          <p:cNvSpPr>
            <a:spLocks noGrp="1"/>
          </p:cNvSpPr>
          <p:nvPr>
            <p:ph sz="quarter" idx="16"/>
          </p:nvPr>
        </p:nvSpPr>
        <p:spPr>
          <a:xfrm>
            <a:off x="2681830" y="1954213"/>
            <a:ext cx="4385720" cy="39957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4" name="Объект 14"/>
          <p:cNvSpPr>
            <a:spLocks noGrp="1"/>
          </p:cNvSpPr>
          <p:nvPr>
            <p:ph sz="quarter" idx="17"/>
          </p:nvPr>
        </p:nvSpPr>
        <p:spPr>
          <a:xfrm>
            <a:off x="7464425" y="1954212"/>
            <a:ext cx="4284662" cy="3995737"/>
          </a:xfrm>
          <a:solidFill>
            <a:schemeClr val="bg2"/>
          </a:solidFill>
        </p:spPr>
        <p:txBody>
          <a:bodyPr anchor="ctr"/>
          <a:lstStyle>
            <a:lvl1pPr marL="0" indent="0" algn="ctr">
              <a:buNone/>
              <a:defRPr/>
            </a:lvl1pPr>
          </a:lstStyle>
          <a:p>
            <a:pPr lvl="0"/>
            <a:r>
              <a:rPr lang="ru-RU"/>
              <a:t>Образец текста</a:t>
            </a:r>
          </a:p>
        </p:txBody>
      </p:sp>
      <p:sp>
        <p:nvSpPr>
          <p:cNvPr id="16" name="Текст 3"/>
          <p:cNvSpPr>
            <a:spLocks noGrp="1"/>
          </p:cNvSpPr>
          <p:nvPr>
            <p:ph type="body" sz="half" idx="14"/>
          </p:nvPr>
        </p:nvSpPr>
        <p:spPr>
          <a:xfrm>
            <a:off x="358383"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7" name="Текст 3"/>
          <p:cNvSpPr>
            <a:spLocks noGrp="1"/>
          </p:cNvSpPr>
          <p:nvPr>
            <p:ph type="body" sz="half" idx="18" hasCustomPrompt="1"/>
          </p:nvPr>
        </p:nvSpPr>
        <p:spPr>
          <a:xfrm>
            <a:off x="356686" y="1954212"/>
            <a:ext cx="2022107" cy="701881"/>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0" name="TextBox 19"/>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215329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ru-RU" dirty="0"/>
          </a:p>
        </p:txBody>
      </p:sp>
      <p:sp>
        <p:nvSpPr>
          <p:cNvPr id="4" name="Текст 3"/>
          <p:cNvSpPr>
            <a:spLocks noGrp="1"/>
          </p:cNvSpPr>
          <p:nvPr>
            <p:ph type="body" sz="half" idx="2"/>
          </p:nvPr>
        </p:nvSpPr>
        <p:spPr>
          <a:xfrm>
            <a:off x="2674851" y="2333034"/>
            <a:ext cx="4392699" cy="3616915"/>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Номер слайда 6"/>
          <p:cNvSpPr>
            <a:spLocks noGrp="1"/>
          </p:cNvSpPr>
          <p:nvPr>
            <p:ph type="sldNum" sz="quarter" idx="12"/>
          </p:nvPr>
        </p:nvSpPr>
        <p:spPr/>
        <p:txBody>
          <a:bodyPr/>
          <a:lstStyle>
            <a:lvl1pPr>
              <a:defRPr sz="1200"/>
            </a:lvl1pPr>
          </a:lstStyle>
          <a:p>
            <a:fld id="{5B32CFA6-6AD2-4AD2-854F-492F94DAE738}" type="slidenum">
              <a:rPr lang="ru-RU" smtClean="0"/>
              <a:t>‹#›</a:t>
            </a:fld>
            <a:endParaRPr lang="ru-RU"/>
          </a:p>
        </p:txBody>
      </p:sp>
      <p:pic>
        <p:nvPicPr>
          <p:cNvPr id="10" name="Рисунок 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Текст 3"/>
          <p:cNvSpPr>
            <a:spLocks noGrp="1"/>
          </p:cNvSpPr>
          <p:nvPr>
            <p:ph type="body" sz="half" idx="14"/>
          </p:nvPr>
        </p:nvSpPr>
        <p:spPr>
          <a:xfrm>
            <a:off x="358383" y="3444658"/>
            <a:ext cx="2022107" cy="2510573"/>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5"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333035"/>
            <a:ext cx="2022107" cy="1111624"/>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4"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7" name="TextBox 16"/>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0364089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ru-RU" dirty="0"/>
          </a:p>
        </p:txBody>
      </p:sp>
      <p:sp>
        <p:nvSpPr>
          <p:cNvPr id="4" name="Текст 3"/>
          <p:cNvSpPr>
            <a:spLocks noGrp="1"/>
          </p:cNvSpPr>
          <p:nvPr>
            <p:ph type="body" sz="half" idx="2"/>
          </p:nvPr>
        </p:nvSpPr>
        <p:spPr>
          <a:xfrm>
            <a:off x="357009" y="3673065"/>
            <a:ext cx="6710541" cy="2276886"/>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0" name="Рисунок 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Текст 3"/>
          <p:cNvSpPr>
            <a:spLocks noGrp="1"/>
          </p:cNvSpPr>
          <p:nvPr>
            <p:ph type="body" sz="half" idx="14"/>
          </p:nvPr>
        </p:nvSpPr>
        <p:spPr>
          <a:xfrm>
            <a:off x="358383" y="2605532"/>
            <a:ext cx="6709167" cy="766997"/>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5"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111390"/>
            <a:ext cx="6710864" cy="494142"/>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0"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17" name="TextBox 16"/>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395F98E6-4BB7-4BB4-BA79-89A462A71BC9}"/>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Tree>
    <p:extLst>
      <p:ext uri="{BB962C8B-B14F-4D97-AF65-F5344CB8AC3E}">
        <p14:creationId xmlns:p14="http://schemas.microsoft.com/office/powerpoint/2010/main" val="744122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Изображение и 3 пункта">
    <p:spTree>
      <p:nvGrpSpPr>
        <p:cNvPr id="1" name=""/>
        <p:cNvGrpSpPr/>
        <p:nvPr/>
      </p:nvGrpSpPr>
      <p:grpSpPr>
        <a:xfrm>
          <a:off x="0" y="0"/>
          <a:ext cx="0" cy="0"/>
          <a:chOff x="0" y="0"/>
          <a:chExt cx="0" cy="0"/>
        </a:xfrm>
      </p:grpSpPr>
      <p:sp>
        <p:nvSpPr>
          <p:cNvPr id="15" name="Прямоугольник 14">
            <a:extLst>
              <a:ext uri="{FF2B5EF4-FFF2-40B4-BE49-F238E27FC236}">
                <a16:creationId xmlns:a16="http://schemas.microsoft.com/office/drawing/2014/main" id="{1C62A2F5-0D18-448F-8F09-10CE830C3C56}"/>
              </a:ext>
            </a:extLst>
          </p:cNvPr>
          <p:cNvSpPr/>
          <p:nvPr/>
        </p:nvSpPr>
        <p:spPr>
          <a:xfrm>
            <a:off x="0" y="0"/>
            <a:ext cx="4727575"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a16="http://schemas.microsoft.com/office/drawing/2014/main" id="{32E44E1D-04E4-45C0-8D07-C18DE0648E6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3074" r="35414"/>
          <a:stretch/>
        </p:blipFill>
        <p:spPr>
          <a:xfrm>
            <a:off x="-13407" y="772938"/>
            <a:ext cx="4740982" cy="6085061"/>
          </a:xfrm>
          <a:prstGeom prst="rect">
            <a:avLst/>
          </a:prstGeom>
        </p:spPr>
      </p:pic>
      <p:sp>
        <p:nvSpPr>
          <p:cNvPr id="8" name="Текст 3"/>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8" name="Заголовок 1"/>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13" name="Текст 3"/>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4" name="Текст 3"/>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20" name="TextBox 19"/>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22" name="Номер слайда 6">
            <a:extLst>
              <a:ext uri="{FF2B5EF4-FFF2-40B4-BE49-F238E27FC236}">
                <a16:creationId xmlns:a16="http://schemas.microsoft.com/office/drawing/2014/main" id="{8554B43C-F7D2-4051-B789-EA94A05E9764}"/>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Tree>
    <p:extLst>
      <p:ext uri="{BB962C8B-B14F-4D97-AF65-F5344CB8AC3E}">
        <p14:creationId xmlns:p14="http://schemas.microsoft.com/office/powerpoint/2010/main" val="3752734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Изображение и 3 пункта_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83A0B7E-0842-41CB-8C3F-61B796FB8B9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1"/>
          <a:stretch/>
        </p:blipFill>
        <p:spPr>
          <a:xfrm>
            <a:off x="0" y="0"/>
            <a:ext cx="4711700" cy="6858000"/>
          </a:xfrm>
          <a:prstGeom prst="rect">
            <a:avLst/>
          </a:prstGeom>
        </p:spPr>
      </p:pic>
      <p:sp>
        <p:nvSpPr>
          <p:cNvPr id="5" name="Текст 3">
            <a:extLst>
              <a:ext uri="{FF2B5EF4-FFF2-40B4-BE49-F238E27FC236}">
                <a16:creationId xmlns:a16="http://schemas.microsoft.com/office/drawing/2014/main" id="{FFE0D836-39B7-437E-ADCF-A3F8C393C34E}"/>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6" name="Текст 12">
            <a:extLst>
              <a:ext uri="{FF2B5EF4-FFF2-40B4-BE49-F238E27FC236}">
                <a16:creationId xmlns:a16="http://schemas.microsoft.com/office/drawing/2014/main" id="{BB5CA8A7-0417-46A1-B3D1-07DCA0AA8B5C}"/>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a:extLst>
              <a:ext uri="{FF2B5EF4-FFF2-40B4-BE49-F238E27FC236}">
                <a16:creationId xmlns:a16="http://schemas.microsoft.com/office/drawing/2014/main" id="{ACE15152-6544-4481-A539-8ADD4F796A6A}"/>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Заголовок 1">
            <a:extLst>
              <a:ext uri="{FF2B5EF4-FFF2-40B4-BE49-F238E27FC236}">
                <a16:creationId xmlns:a16="http://schemas.microsoft.com/office/drawing/2014/main" id="{1A204C63-43EC-4C40-88C3-75DC103B2776}"/>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9" name="Текст 3">
            <a:extLst>
              <a:ext uri="{FF2B5EF4-FFF2-40B4-BE49-F238E27FC236}">
                <a16:creationId xmlns:a16="http://schemas.microsoft.com/office/drawing/2014/main" id="{74C03718-8A69-4A18-8CE1-7E67AAE8BD8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0" name="Текст 3">
            <a:extLst>
              <a:ext uri="{FF2B5EF4-FFF2-40B4-BE49-F238E27FC236}">
                <a16:creationId xmlns:a16="http://schemas.microsoft.com/office/drawing/2014/main" id="{D2EB45C5-7255-4807-93FB-965621802D8D}"/>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1" name="TextBox 10">
            <a:extLst>
              <a:ext uri="{FF2B5EF4-FFF2-40B4-BE49-F238E27FC236}">
                <a16:creationId xmlns:a16="http://schemas.microsoft.com/office/drawing/2014/main" id="{9F3092F3-95F7-4406-A888-07CFA181977D}"/>
              </a:ext>
            </a:extLst>
          </p:cNvPr>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a:extLst>
              <a:ext uri="{FF2B5EF4-FFF2-40B4-BE49-F238E27FC236}">
                <a16:creationId xmlns:a16="http://schemas.microsoft.com/office/drawing/2014/main" id="{C8057605-4F0A-47D5-B37D-1CCA31B132EC}"/>
              </a:ext>
            </a:extLst>
          </p:cNvPr>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id="{A949AD08-8FE2-48EB-82F1-7D36655F4225}"/>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Tree>
    <p:extLst>
      <p:ext uri="{BB962C8B-B14F-4D97-AF65-F5344CB8AC3E}">
        <p14:creationId xmlns:p14="http://schemas.microsoft.com/office/powerpoint/2010/main" val="2268620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Изображение и 3 пункта_3">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2082E0A9-6C9E-4AF5-AE5D-5ED702C2975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4711700" cy="6858000"/>
          </a:xfrm>
          <a:prstGeom prst="rect">
            <a:avLst/>
          </a:prstGeom>
        </p:spPr>
      </p:pic>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2" name="TextBox 11">
            <a:extLst>
              <a:ext uri="{FF2B5EF4-FFF2-40B4-BE49-F238E27FC236}">
                <a16:creationId xmlns:a16="http://schemas.microsoft.com/office/drawing/2014/main" id="{B5931929-390C-40D5-BF41-13E659AA16FF}"/>
              </a:ext>
            </a:extLst>
          </p:cNvPr>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a:extLst>
              <a:ext uri="{FF2B5EF4-FFF2-40B4-BE49-F238E27FC236}">
                <a16:creationId xmlns:a16="http://schemas.microsoft.com/office/drawing/2014/main" id="{A635510A-4412-44FA-AC10-88979BCC2937}"/>
              </a:ext>
            </a:extLst>
          </p:cNvPr>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Tree>
    <p:extLst>
      <p:ext uri="{BB962C8B-B14F-4D97-AF65-F5344CB8AC3E}">
        <p14:creationId xmlns:p14="http://schemas.microsoft.com/office/powerpoint/2010/main" val="1703581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Изображение и 3 пункта_4">
    <p:spTree>
      <p:nvGrpSpPr>
        <p:cNvPr id="1" name=""/>
        <p:cNvGrpSpPr/>
        <p:nvPr/>
      </p:nvGrpSpPr>
      <p:grpSpPr>
        <a:xfrm>
          <a:off x="0" y="0"/>
          <a:ext cx="0" cy="0"/>
          <a:chOff x="0" y="0"/>
          <a:chExt cx="0" cy="0"/>
        </a:xfrm>
      </p:grpSpPr>
      <p:sp>
        <p:nvSpPr>
          <p:cNvPr id="6" name="Текст 3">
            <a:extLst>
              <a:ext uri="{FF2B5EF4-FFF2-40B4-BE49-F238E27FC236}">
                <a16:creationId xmlns:a16="http://schemas.microsoft.com/office/drawing/2014/main" id="{CA080B2A-3DCB-4F30-9B12-71AB2662F9D0}"/>
              </a:ext>
            </a:extLst>
          </p:cNvPr>
          <p:cNvSpPr>
            <a:spLocks noGrp="1"/>
          </p:cNvSpPr>
          <p:nvPr>
            <p:ph type="body" sz="half" idx="2"/>
          </p:nvPr>
        </p:nvSpPr>
        <p:spPr>
          <a:xfrm>
            <a:off x="5780014"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7" name="Текст 12">
            <a:extLst>
              <a:ext uri="{FF2B5EF4-FFF2-40B4-BE49-F238E27FC236}">
                <a16:creationId xmlns:a16="http://schemas.microsoft.com/office/drawing/2014/main" id="{962857BE-13F0-49FD-835E-CEB288DFF62B}"/>
              </a:ext>
            </a:extLst>
          </p:cNvPr>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id="{A549AD7A-1987-47D3-9C46-1E14A117DFFD}"/>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9" name="Заголовок 1">
            <a:extLst>
              <a:ext uri="{FF2B5EF4-FFF2-40B4-BE49-F238E27FC236}">
                <a16:creationId xmlns:a16="http://schemas.microsoft.com/office/drawing/2014/main" id="{6B730DA4-AD7A-4DBE-B398-D60F1F32A77F}"/>
              </a:ext>
            </a:extLst>
          </p:cNvPr>
          <p:cNvSpPr>
            <a:spLocks noGrp="1"/>
          </p:cNvSpPr>
          <p:nvPr>
            <p:ph type="title"/>
          </p:nvPr>
        </p:nvSpPr>
        <p:spPr>
          <a:xfrm>
            <a:off x="4971012" y="1071836"/>
            <a:ext cx="6878284" cy="1097927"/>
          </a:xfrm>
        </p:spPr>
        <p:txBody>
          <a:bodyPr anchor="t">
            <a:normAutofit/>
          </a:bodyPr>
          <a:lstStyle>
            <a:lvl1pPr>
              <a:lnSpc>
                <a:spcPts val="4800"/>
              </a:lnSpc>
              <a:defRPr sz="4400"/>
            </a:lvl1pPr>
          </a:lstStyle>
          <a:p>
            <a:r>
              <a:rPr lang="ru-RU"/>
              <a:t>Образец заголовка</a:t>
            </a:r>
            <a:endParaRPr lang="ru-RU" dirty="0"/>
          </a:p>
        </p:txBody>
      </p:sp>
      <p:sp>
        <p:nvSpPr>
          <p:cNvPr id="10" name="Текст 3">
            <a:extLst>
              <a:ext uri="{FF2B5EF4-FFF2-40B4-BE49-F238E27FC236}">
                <a16:creationId xmlns:a16="http://schemas.microsoft.com/office/drawing/2014/main" id="{152582D3-A28B-4D7C-A158-A332B161D5E9}"/>
              </a:ext>
            </a:extLst>
          </p:cNvPr>
          <p:cNvSpPr>
            <a:spLocks noGrp="1"/>
          </p:cNvSpPr>
          <p:nvPr>
            <p:ph type="body" sz="half" idx="17"/>
          </p:nvPr>
        </p:nvSpPr>
        <p:spPr>
          <a:xfrm>
            <a:off x="5780013"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1" name="Текст 3">
            <a:extLst>
              <a:ext uri="{FF2B5EF4-FFF2-40B4-BE49-F238E27FC236}">
                <a16:creationId xmlns:a16="http://schemas.microsoft.com/office/drawing/2014/main" id="{7B939C0C-F64A-426E-A7A7-E537B737B515}"/>
              </a:ext>
            </a:extLst>
          </p:cNvPr>
          <p:cNvSpPr>
            <a:spLocks noGrp="1"/>
          </p:cNvSpPr>
          <p:nvPr>
            <p:ph type="body" sz="half" idx="18"/>
          </p:nvPr>
        </p:nvSpPr>
        <p:spPr>
          <a:xfrm>
            <a:off x="5780013"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4" name="Номер слайда 6">
            <a:extLst>
              <a:ext uri="{FF2B5EF4-FFF2-40B4-BE49-F238E27FC236}">
                <a16:creationId xmlns:a16="http://schemas.microsoft.com/office/drawing/2014/main" id="{BA34A455-940D-4847-A79D-B2452A0E8B1E}"/>
              </a:ext>
            </a:extLst>
          </p:cNvPr>
          <p:cNvSpPr>
            <a:spLocks noGrp="1"/>
          </p:cNvSpPr>
          <p:nvPr>
            <p:ph type="sldNum" sz="quarter" idx="12"/>
          </p:nvPr>
        </p:nvSpPr>
        <p:spPr>
          <a:xfrm>
            <a:off x="9804400" y="6180985"/>
            <a:ext cx="2044896" cy="365125"/>
          </a:xfrm>
        </p:spPr>
        <p:txBody>
          <a:bodyPr/>
          <a:lstStyle>
            <a:lvl1pPr>
              <a:defRPr sz="1200"/>
            </a:lvl1pPr>
          </a:lstStyle>
          <a:p>
            <a:fld id="{5B32CFA6-6AD2-4AD2-854F-492F94DAE738}" type="slidenum">
              <a:rPr lang="ru-RU" smtClean="0"/>
              <a:t>‹#›</a:t>
            </a:fld>
            <a:endParaRPr lang="ru-RU"/>
          </a:p>
        </p:txBody>
      </p:sp>
      <p:sp>
        <p:nvSpPr>
          <p:cNvPr id="17" name="Прямоугольник 16">
            <a:extLst>
              <a:ext uri="{FF2B5EF4-FFF2-40B4-BE49-F238E27FC236}">
                <a16:creationId xmlns:a16="http://schemas.microsoft.com/office/drawing/2014/main" id="{88085F97-2606-42E1-94FB-F0F87BB37AFD}"/>
              </a:ext>
            </a:extLst>
          </p:cNvPr>
          <p:cNvSpPr/>
          <p:nvPr/>
        </p:nvSpPr>
        <p:spPr>
          <a:xfrm>
            <a:off x="0" y="-20377"/>
            <a:ext cx="4727575" cy="474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
          </a:p>
        </p:txBody>
      </p:sp>
      <p:pic>
        <p:nvPicPr>
          <p:cNvPr id="18" name="Рисунок 17" descr="Изображение выглядит как внутренний&#10;&#10;Автоматически созданное описание">
            <a:extLst>
              <a:ext uri="{FF2B5EF4-FFF2-40B4-BE49-F238E27FC236}">
                <a16:creationId xmlns:a16="http://schemas.microsoft.com/office/drawing/2014/main" id="{34BDA662-AF19-46A9-9C6D-2C8E44F2909E}"/>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41533" t="5004" r="32376" b="25768"/>
          <a:stretch/>
        </p:blipFill>
        <p:spPr>
          <a:xfrm>
            <a:off x="1" y="1840374"/>
            <a:ext cx="4727574" cy="5017625"/>
          </a:xfrm>
          <a:prstGeom prst="rect">
            <a:avLst/>
          </a:prstGeom>
        </p:spPr>
      </p:pic>
      <p:sp>
        <p:nvSpPr>
          <p:cNvPr id="12" name="TextBox 11">
            <a:extLst>
              <a:ext uri="{FF2B5EF4-FFF2-40B4-BE49-F238E27FC236}">
                <a16:creationId xmlns:a16="http://schemas.microsoft.com/office/drawing/2014/main" id="{B5931929-390C-40D5-BF41-13E659AA16FF}"/>
              </a:ext>
            </a:extLst>
          </p:cNvPr>
          <p:cNvSpPr txBox="1"/>
          <p:nvPr/>
        </p:nvSpPr>
        <p:spPr>
          <a:xfrm>
            <a:off x="333826" y="6197644"/>
            <a:ext cx="1809278" cy="276999"/>
          </a:xfrm>
          <a:prstGeom prst="rect">
            <a:avLst/>
          </a:prstGeom>
          <a:noFill/>
        </p:spPr>
        <p:txBody>
          <a:bodyPr wrap="none" rtlCol="0">
            <a:spAutoFit/>
          </a:bodyPr>
          <a:lstStyle/>
          <a:p>
            <a:pPr lvl="0"/>
            <a:r>
              <a:rPr lang="en-US" sz="1200" dirty="0">
                <a:solidFill>
                  <a:schemeClr val="bg1"/>
                </a:solidFill>
              </a:rPr>
              <a:t>Positive Technologies</a:t>
            </a:r>
            <a:endParaRPr lang="ru-RU" sz="1200" dirty="0">
              <a:solidFill>
                <a:schemeClr val="bg1"/>
              </a:solidFill>
            </a:endParaRPr>
          </a:p>
        </p:txBody>
      </p:sp>
      <p:sp>
        <p:nvSpPr>
          <p:cNvPr id="13" name="TextBox 12">
            <a:extLst>
              <a:ext uri="{FF2B5EF4-FFF2-40B4-BE49-F238E27FC236}">
                <a16:creationId xmlns:a16="http://schemas.microsoft.com/office/drawing/2014/main" id="{A635510A-4412-44FA-AC10-88979BCC2937}"/>
              </a:ext>
            </a:extLst>
          </p:cNvPr>
          <p:cNvSpPr txBox="1"/>
          <p:nvPr/>
        </p:nvSpPr>
        <p:spPr>
          <a:xfrm>
            <a:off x="2681830" y="6191074"/>
            <a:ext cx="1314142" cy="276999"/>
          </a:xfrm>
          <a:prstGeom prst="rect">
            <a:avLst/>
          </a:prstGeom>
          <a:noFill/>
        </p:spPr>
        <p:txBody>
          <a:bodyPr wrap="none" rtlCol="0">
            <a:spAutoFit/>
          </a:bodyPr>
          <a:lstStyle/>
          <a:p>
            <a:r>
              <a:rPr lang="en-US" sz="1200" dirty="0">
                <a:solidFill>
                  <a:schemeClr val="bg1"/>
                </a:solidFill>
              </a:rPr>
              <a:t>ptsecurity.com</a:t>
            </a:r>
            <a:endParaRPr lang="ru-RU" sz="1200" dirty="0">
              <a:solidFill>
                <a:schemeClr val="bg1"/>
              </a:solidFill>
            </a:endParaRPr>
          </a:p>
        </p:txBody>
      </p:sp>
      <p:sp>
        <p:nvSpPr>
          <p:cNvPr id="19" name="Текст 12">
            <a:extLst>
              <a:ext uri="{FF2B5EF4-FFF2-40B4-BE49-F238E27FC236}">
                <a16:creationId xmlns:a16="http://schemas.microsoft.com/office/drawing/2014/main" id="{5F0FC162-9D21-46AE-8320-1EA520BECA44}"/>
              </a:ext>
            </a:extLst>
          </p:cNvPr>
          <p:cNvSpPr>
            <a:spLocks noGrp="1"/>
          </p:cNvSpPr>
          <p:nvPr>
            <p:ph type="body" sz="quarter" idx="19" hasCustomPrompt="1"/>
          </p:nvPr>
        </p:nvSpPr>
        <p:spPr>
          <a:xfrm>
            <a:off x="356686" y="323355"/>
            <a:ext cx="9447714" cy="365125"/>
          </a:xfrm>
        </p:spPr>
        <p:txBody>
          <a:bodyPr anchor="ctr">
            <a:noAutofit/>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Tree>
    <p:extLst>
      <p:ext uri="{BB962C8B-B14F-4D97-AF65-F5344CB8AC3E}">
        <p14:creationId xmlns:p14="http://schemas.microsoft.com/office/powerpoint/2010/main" val="2363810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_Изображение и текст">
    <p:spTree>
      <p:nvGrpSpPr>
        <p:cNvPr id="1" name=""/>
        <p:cNvGrpSpPr/>
        <p:nvPr/>
      </p:nvGrpSpPr>
      <p:grpSpPr>
        <a:xfrm>
          <a:off x="0" y="0"/>
          <a:ext cx="0" cy="0"/>
          <a:chOff x="0" y="0"/>
          <a:chExt cx="0" cy="0"/>
        </a:xfrm>
      </p:grpSpPr>
      <p:sp>
        <p:nvSpPr>
          <p:cNvPr id="3" name="Объект 2"/>
          <p:cNvSpPr>
            <a:spLocks noGrp="1"/>
          </p:cNvSpPr>
          <p:nvPr>
            <p:ph sz="quarter" idx="16"/>
          </p:nvPr>
        </p:nvSpPr>
        <p:spPr>
          <a:xfrm>
            <a:off x="0" y="0"/>
            <a:ext cx="4720637" cy="6858000"/>
          </a:xfrm>
          <a:solidFill>
            <a:schemeClr val="bg2"/>
          </a:solidFill>
        </p:spPr>
        <p:txBody>
          <a:bodyPr anchor="ctr"/>
          <a:lstStyle>
            <a:lvl1pPr marL="0" indent="0" algn="ctr">
              <a:buNone/>
              <a:defRPr/>
            </a:lvl1pPr>
          </a:lstStyle>
          <a:p>
            <a:pPr lvl="0"/>
            <a:r>
              <a:rPr lang="ru-RU"/>
              <a:t>Образец текста</a:t>
            </a:r>
          </a:p>
        </p:txBody>
      </p:sp>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sp>
        <p:nvSpPr>
          <p:cNvPr id="8" name="Текст 3"/>
          <p:cNvSpPr>
            <a:spLocks noGrp="1"/>
          </p:cNvSpPr>
          <p:nvPr>
            <p:ph type="body" sz="half" idx="2"/>
          </p:nvPr>
        </p:nvSpPr>
        <p:spPr>
          <a:xfrm>
            <a:off x="5035419" y="2169763"/>
            <a:ext cx="6713670"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9"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8" name="Заголовок 1"/>
          <p:cNvSpPr>
            <a:spLocks noGrp="1"/>
          </p:cNvSpPr>
          <p:nvPr>
            <p:ph type="title"/>
          </p:nvPr>
        </p:nvSpPr>
        <p:spPr>
          <a:xfrm>
            <a:off x="5035418" y="1071836"/>
            <a:ext cx="6713669" cy="1097927"/>
          </a:xfrm>
        </p:spPr>
        <p:txBody>
          <a:bodyPr anchor="t">
            <a:normAutofit/>
          </a:bodyPr>
          <a:lstStyle>
            <a:lvl1pPr>
              <a:lnSpc>
                <a:spcPts val="4800"/>
              </a:lnSpc>
              <a:defRPr sz="4400"/>
            </a:lvl1pPr>
          </a:lstStyle>
          <a:p>
            <a:r>
              <a:rPr lang="ru-RU"/>
              <a:t>Образец заголовка</a:t>
            </a:r>
            <a:endParaRPr lang="ru-RU" dirty="0"/>
          </a:p>
        </p:txBody>
      </p:sp>
      <p:sp>
        <p:nvSpPr>
          <p:cNvPr id="14" name="TextBox 13"/>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556047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Обложка 2">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F8B32EFF-221D-4426-BA95-5BF00E9CB09F}"/>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36ED833-42E3-4E9A-A22D-262C9BC0B1F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pic>
        <p:nvPicPr>
          <p:cNvPr id="8" name="Рисунок 7">
            <a:extLst>
              <a:ext uri="{FF2B5EF4-FFF2-40B4-BE49-F238E27FC236}">
                <a16:creationId xmlns:a16="http://schemas.microsoft.com/office/drawing/2014/main" id="{B3F07D4B-2C82-4522-9B32-301D45E2518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TextBox 8">
            <a:extLst>
              <a:ext uri="{FF2B5EF4-FFF2-40B4-BE49-F238E27FC236}">
                <a16:creationId xmlns:a16="http://schemas.microsoft.com/office/drawing/2014/main" id="{0E2244AA-4963-43E1-B431-612A4AB06028}"/>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0" name="Текст 13">
            <a:extLst>
              <a:ext uri="{FF2B5EF4-FFF2-40B4-BE49-F238E27FC236}">
                <a16:creationId xmlns:a16="http://schemas.microsoft.com/office/drawing/2014/main" id="{0CC08AFF-ABFF-48DF-B383-02773DDB64F9}"/>
              </a:ext>
            </a:extLst>
          </p:cNvPr>
          <p:cNvSpPr>
            <a:spLocks noGrp="1"/>
          </p:cNvSpPr>
          <p:nvPr>
            <p:ph type="body" sz="quarter" idx="10" hasCustomPrompt="1"/>
          </p:nvPr>
        </p:nvSpPr>
        <p:spPr>
          <a:xfrm>
            <a:off x="333647" y="617108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Текст 2">
            <a:extLst>
              <a:ext uri="{FF2B5EF4-FFF2-40B4-BE49-F238E27FC236}">
                <a16:creationId xmlns:a16="http://schemas.microsoft.com/office/drawing/2014/main" id="{723D8B8E-54E1-4888-8704-23B24CC61795}"/>
              </a:ext>
            </a:extLst>
          </p:cNvPr>
          <p:cNvSpPr>
            <a:spLocks noGrp="1"/>
          </p:cNvSpPr>
          <p:nvPr>
            <p:ph type="body" idx="1"/>
          </p:nvPr>
        </p:nvSpPr>
        <p:spPr>
          <a:xfrm>
            <a:off x="338035" y="1291887"/>
            <a:ext cx="5913664" cy="476612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2" name="Заголовок 2">
            <a:extLst>
              <a:ext uri="{FF2B5EF4-FFF2-40B4-BE49-F238E27FC236}">
                <a16:creationId xmlns:a16="http://schemas.microsoft.com/office/drawing/2014/main" id="{45E5AC56-F013-40A4-8C42-94E7A44A3410}"/>
              </a:ext>
            </a:extLst>
          </p:cNvPr>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Заголовок</a:t>
            </a:r>
          </a:p>
        </p:txBody>
      </p:sp>
    </p:spTree>
    <p:extLst>
      <p:ext uri="{BB962C8B-B14F-4D97-AF65-F5344CB8AC3E}">
        <p14:creationId xmlns:p14="http://schemas.microsoft.com/office/powerpoint/2010/main" val="40008597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sp>
        <p:nvSpPr>
          <p:cNvPr id="8" name="Текст 3"/>
          <p:cNvSpPr>
            <a:spLocks noGrp="1"/>
          </p:cNvSpPr>
          <p:nvPr>
            <p:ph type="body" sz="half" idx="2"/>
          </p:nvPr>
        </p:nvSpPr>
        <p:spPr>
          <a:xfrm>
            <a:off x="2681830" y="2169763"/>
            <a:ext cx="9067259"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3"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14"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6" name="TextBox 15"/>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43076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sp>
        <p:nvSpPr>
          <p:cNvPr id="8" name="Текст 3"/>
          <p:cNvSpPr>
            <a:spLocks noGrp="1"/>
          </p:cNvSpPr>
          <p:nvPr>
            <p:ph type="body" sz="half" idx="2"/>
          </p:nvPr>
        </p:nvSpPr>
        <p:spPr>
          <a:xfrm>
            <a:off x="2681830" y="2169763"/>
            <a:ext cx="6727283"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a:p>
            <a:pPr marL="228600" marR="0" lvl="1"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Второй уровень</a:t>
            </a:r>
          </a:p>
          <a:p>
            <a:pPr marL="228600" marR="0" lvl="2"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Третий уровень</a:t>
            </a:r>
          </a:p>
          <a:p>
            <a:pPr marL="228600" marR="0" lvl="3"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Четвертый уровень</a:t>
            </a:r>
          </a:p>
          <a:p>
            <a:pPr marL="228600" marR="0" lvl="4"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Пятый уровень</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2" name="Текст 3"/>
          <p:cNvSpPr>
            <a:spLocks noGrp="1"/>
          </p:cNvSpPr>
          <p:nvPr>
            <p:ph type="body" sz="half" idx="14"/>
          </p:nvPr>
        </p:nvSpPr>
        <p:spPr>
          <a:xfrm>
            <a:off x="9726981" y="2169764"/>
            <a:ext cx="2022107" cy="3785468"/>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3"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6"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4" name="TextBox 13"/>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5291094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Заголовок и пункты">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sp>
        <p:nvSpPr>
          <p:cNvPr id="7" name="Заголовок 1"/>
          <p:cNvSpPr>
            <a:spLocks noGrp="1"/>
          </p:cNvSpPr>
          <p:nvPr>
            <p:ph type="title" hasCustomPrompt="1"/>
          </p:nvPr>
        </p:nvSpPr>
        <p:spPr>
          <a:xfrm>
            <a:off x="2681830" y="1071836"/>
            <a:ext cx="9067258" cy="1476552"/>
          </a:xfrm>
        </p:spPr>
        <p:txBody>
          <a:bodyPr anchor="t">
            <a:normAutofit/>
          </a:bodyPr>
          <a:lstStyle>
            <a:lvl1pPr>
              <a:lnSpc>
                <a:spcPts val="4800"/>
              </a:lnSpc>
              <a:defRPr sz="4400"/>
            </a:lvl1pPr>
          </a:lstStyle>
          <a:p>
            <a:r>
              <a:rPr lang="ru-RU" dirty="0"/>
              <a:t>Образец заголовка</a:t>
            </a:r>
            <a:br>
              <a:rPr lang="ru-RU" dirty="0"/>
            </a:br>
            <a:r>
              <a:rPr lang="ru-RU" dirty="0"/>
              <a:t>в две строки</a:t>
            </a:r>
          </a:p>
        </p:txBody>
      </p:sp>
      <p:sp>
        <p:nvSpPr>
          <p:cNvPr id="8" name="Текст 3"/>
          <p:cNvSpPr>
            <a:spLocks noGrp="1"/>
          </p:cNvSpPr>
          <p:nvPr>
            <p:ph type="body" sz="half" idx="2"/>
          </p:nvPr>
        </p:nvSpPr>
        <p:spPr>
          <a:xfrm>
            <a:off x="2681830" y="3248964"/>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pic>
        <p:nvPicPr>
          <p:cNvPr id="17" name="Рисунок 1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2" name="Текст 3"/>
          <p:cNvSpPr>
            <a:spLocks noGrp="1"/>
          </p:cNvSpPr>
          <p:nvPr>
            <p:ph type="body" sz="half" idx="14" hasCustomPrompt="1"/>
          </p:nvPr>
        </p:nvSpPr>
        <p:spPr>
          <a:xfrm>
            <a:off x="2681830"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14" name="Текст 3"/>
          <p:cNvSpPr>
            <a:spLocks noGrp="1"/>
          </p:cNvSpPr>
          <p:nvPr>
            <p:ph type="body" sz="half" idx="16"/>
          </p:nvPr>
        </p:nvSpPr>
        <p:spPr>
          <a:xfrm>
            <a:off x="7363368" y="3248964"/>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5" name="Текст 3"/>
          <p:cNvSpPr>
            <a:spLocks noGrp="1"/>
          </p:cNvSpPr>
          <p:nvPr>
            <p:ph type="body" sz="half" idx="17" hasCustomPrompt="1"/>
          </p:nvPr>
        </p:nvSpPr>
        <p:spPr>
          <a:xfrm>
            <a:off x="7363367"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2</a:t>
            </a:r>
          </a:p>
        </p:txBody>
      </p:sp>
      <p:sp>
        <p:nvSpPr>
          <p:cNvPr id="16" name="Текст 3"/>
          <p:cNvSpPr>
            <a:spLocks noGrp="1"/>
          </p:cNvSpPr>
          <p:nvPr>
            <p:ph type="body" sz="half" idx="18"/>
          </p:nvPr>
        </p:nvSpPr>
        <p:spPr>
          <a:xfrm>
            <a:off x="2681830" y="4852885"/>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8" name="Текст 3"/>
          <p:cNvSpPr>
            <a:spLocks noGrp="1"/>
          </p:cNvSpPr>
          <p:nvPr>
            <p:ph type="body" sz="half" idx="19" hasCustomPrompt="1"/>
          </p:nvPr>
        </p:nvSpPr>
        <p:spPr>
          <a:xfrm>
            <a:off x="2681830"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3</a:t>
            </a:r>
          </a:p>
        </p:txBody>
      </p:sp>
      <p:sp>
        <p:nvSpPr>
          <p:cNvPr id="19" name="Текст 3"/>
          <p:cNvSpPr>
            <a:spLocks noGrp="1"/>
          </p:cNvSpPr>
          <p:nvPr>
            <p:ph type="body" sz="half" idx="20"/>
          </p:nvPr>
        </p:nvSpPr>
        <p:spPr>
          <a:xfrm>
            <a:off x="7363368" y="4852885"/>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20" name="Текст 3"/>
          <p:cNvSpPr>
            <a:spLocks noGrp="1"/>
          </p:cNvSpPr>
          <p:nvPr>
            <p:ph type="body" sz="half" idx="21" hasCustomPrompt="1"/>
          </p:nvPr>
        </p:nvSpPr>
        <p:spPr>
          <a:xfrm>
            <a:off x="7363367"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4</a:t>
            </a:r>
          </a:p>
        </p:txBody>
      </p:sp>
      <p:sp>
        <p:nvSpPr>
          <p:cNvPr id="21"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24" name="TextBox 23"/>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5" name="TextBox 2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901385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Текст с примечаниями">
    <p:spTree>
      <p:nvGrpSpPr>
        <p:cNvPr id="1" name=""/>
        <p:cNvGrpSpPr/>
        <p:nvPr/>
      </p:nvGrpSpPr>
      <p:grpSpPr>
        <a:xfrm>
          <a:off x="0" y="0"/>
          <a:ext cx="0" cy="0"/>
          <a:chOff x="0" y="0"/>
          <a:chExt cx="0" cy="0"/>
        </a:xfrm>
      </p:grpSpPr>
      <p:sp>
        <p:nvSpPr>
          <p:cNvPr id="28" name="Прямоугольник 27"/>
          <p:cNvSpPr/>
          <p:nvPr/>
        </p:nvSpPr>
        <p:spPr>
          <a:xfrm>
            <a:off x="0" y="4496499"/>
            <a:ext cx="12192000" cy="2361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p:txBody>
          <a:bodyPr/>
          <a:lstStyle/>
          <a:p>
            <a:fld id="{5B32CFA6-6AD2-4AD2-854F-492F94DAE738}" type="slidenum">
              <a:rPr lang="ru-RU" smtClean="0"/>
              <a:t>‹#›</a:t>
            </a:fld>
            <a:endParaRPr lang="ru-RU"/>
          </a:p>
        </p:txBody>
      </p:sp>
      <p:pic>
        <p:nvPicPr>
          <p:cNvPr id="11" name="Рисунок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52369"/>
            <a:ext cx="331614" cy="331614"/>
          </a:xfrm>
          <a:prstGeom prst="rect">
            <a:avLst/>
          </a:prstGeom>
        </p:spPr>
      </p:pic>
      <p:sp>
        <p:nvSpPr>
          <p:cNvPr id="14" name="Текст 3"/>
          <p:cNvSpPr>
            <a:spLocks noGrp="1"/>
          </p:cNvSpPr>
          <p:nvPr>
            <p:ph type="body" sz="half" idx="2"/>
          </p:nvPr>
        </p:nvSpPr>
        <p:spPr>
          <a:xfrm>
            <a:off x="2681830" y="2273417"/>
            <a:ext cx="9067259" cy="1031845"/>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6" name="Текст 3"/>
          <p:cNvSpPr>
            <a:spLocks noGrp="1"/>
          </p:cNvSpPr>
          <p:nvPr>
            <p:ph type="body" sz="half" idx="14"/>
          </p:nvPr>
        </p:nvSpPr>
        <p:spPr>
          <a:xfrm>
            <a:off x="358383"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8" name="Текст 3"/>
          <p:cNvSpPr>
            <a:spLocks noGrp="1"/>
          </p:cNvSpPr>
          <p:nvPr>
            <p:ph type="body" sz="half" idx="17"/>
          </p:nvPr>
        </p:nvSpPr>
        <p:spPr>
          <a:xfrm>
            <a:off x="2680133" y="4769142"/>
            <a:ext cx="4387417"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19" name="Текст 3"/>
          <p:cNvSpPr>
            <a:spLocks noGrp="1"/>
          </p:cNvSpPr>
          <p:nvPr>
            <p:ph type="body" sz="half" idx="18"/>
          </p:nvPr>
        </p:nvSpPr>
        <p:spPr>
          <a:xfrm>
            <a:off x="7382333" y="4769142"/>
            <a:ext cx="4366756"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a:ln>
                  <a:noFill/>
                </a:ln>
                <a:solidFill>
                  <a:srgbClr val="212121"/>
                </a:solidFill>
                <a:effectLst/>
                <a:uLnTx/>
                <a:uFillTx/>
                <a:latin typeface="+mn-lt"/>
                <a:ea typeface="+mn-ea"/>
                <a:cs typeface="+mn-cs"/>
              </a:rPr>
              <a:t>Образец текста</a:t>
            </a:r>
          </a:p>
        </p:txBody>
      </p:sp>
      <p:sp>
        <p:nvSpPr>
          <p:cNvPr id="20" name="Текст 3"/>
          <p:cNvSpPr>
            <a:spLocks noGrp="1"/>
          </p:cNvSpPr>
          <p:nvPr>
            <p:ph type="body" sz="half" idx="19"/>
          </p:nvPr>
        </p:nvSpPr>
        <p:spPr>
          <a:xfrm>
            <a:off x="2681831"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1" name="Текст 3"/>
          <p:cNvSpPr>
            <a:spLocks noGrp="1"/>
          </p:cNvSpPr>
          <p:nvPr>
            <p:ph type="body" sz="half" idx="20" hasCustomPrompt="1"/>
          </p:nvPr>
        </p:nvSpPr>
        <p:spPr>
          <a:xfrm>
            <a:off x="2680134"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2" name="Текст 3"/>
          <p:cNvSpPr>
            <a:spLocks noGrp="1"/>
          </p:cNvSpPr>
          <p:nvPr>
            <p:ph type="body" sz="half" idx="21"/>
          </p:nvPr>
        </p:nvSpPr>
        <p:spPr>
          <a:xfrm>
            <a:off x="4249726"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3" name="Текст 3"/>
          <p:cNvSpPr>
            <a:spLocks noGrp="1"/>
          </p:cNvSpPr>
          <p:nvPr>
            <p:ph type="body" sz="half" idx="22" hasCustomPrompt="1"/>
          </p:nvPr>
        </p:nvSpPr>
        <p:spPr>
          <a:xfrm>
            <a:off x="4248029"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4" name="Текст 3"/>
          <p:cNvSpPr>
            <a:spLocks noGrp="1"/>
          </p:cNvSpPr>
          <p:nvPr>
            <p:ph type="body" sz="half" idx="23"/>
          </p:nvPr>
        </p:nvSpPr>
        <p:spPr>
          <a:xfrm>
            <a:off x="5819333"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5" name="Текст 3"/>
          <p:cNvSpPr>
            <a:spLocks noGrp="1"/>
          </p:cNvSpPr>
          <p:nvPr>
            <p:ph type="body" sz="half" idx="24" hasCustomPrompt="1"/>
          </p:nvPr>
        </p:nvSpPr>
        <p:spPr>
          <a:xfrm>
            <a:off x="5817636"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6" name="Текст 3"/>
          <p:cNvSpPr>
            <a:spLocks noGrp="1"/>
          </p:cNvSpPr>
          <p:nvPr>
            <p:ph type="body" sz="half" idx="25"/>
          </p:nvPr>
        </p:nvSpPr>
        <p:spPr>
          <a:xfrm>
            <a:off x="7382332" y="3802815"/>
            <a:ext cx="1521054"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7" name="Текст 3"/>
          <p:cNvSpPr>
            <a:spLocks noGrp="1"/>
          </p:cNvSpPr>
          <p:nvPr>
            <p:ph type="body" sz="half" idx="26" hasCustomPrompt="1"/>
          </p:nvPr>
        </p:nvSpPr>
        <p:spPr>
          <a:xfrm>
            <a:off x="7380635" y="3360895"/>
            <a:ext cx="1521054"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0"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31" name="Текст 3"/>
          <p:cNvSpPr>
            <a:spLocks noGrp="1"/>
          </p:cNvSpPr>
          <p:nvPr>
            <p:ph type="body" sz="half" idx="27" hasCustomPrompt="1"/>
          </p:nvPr>
        </p:nvSpPr>
        <p:spPr>
          <a:xfrm>
            <a:off x="356686" y="2169763"/>
            <a:ext cx="2022107" cy="486330"/>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4"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35" name="TextBox 34"/>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
        <p:nvSpPr>
          <p:cNvPr id="32" name="TextBox 31"/>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Tree>
    <p:extLst>
      <p:ext uri="{BB962C8B-B14F-4D97-AF65-F5344CB8AC3E}">
        <p14:creationId xmlns:p14="http://schemas.microsoft.com/office/powerpoint/2010/main" val="1153925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Закрывающий слайд ">
    <p:bg>
      <p:bgPr>
        <a:solidFill>
          <a:schemeClr val="bg1"/>
        </a:solid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DAF7B9FD-711C-4285-B2F6-2708424AB769}"/>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00"/>
          </a:p>
        </p:txBody>
      </p:sp>
      <p:pic>
        <p:nvPicPr>
          <p:cNvPr id="11" name="Рисунок 10">
            <a:extLst>
              <a:ext uri="{FF2B5EF4-FFF2-40B4-BE49-F238E27FC236}">
                <a16:creationId xmlns:a16="http://schemas.microsoft.com/office/drawing/2014/main" id="{DF95EE0C-2229-4561-B778-3EFAA9A912A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386804" y="-585364"/>
            <a:ext cx="7805195" cy="7443364"/>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lvl1pPr>
          </a:lstStyle>
          <a:p>
            <a:fld id="{01E726F3-AC26-489E-81C8-35D464319D9C}" type="datetimeFigureOut">
              <a:rPr lang="ru-RU" smtClean="0"/>
              <a:t>12.06.2022</a:t>
            </a:fld>
            <a:endParaRPr lang="ru-RU"/>
          </a:p>
        </p:txBody>
      </p:sp>
      <p:sp>
        <p:nvSpPr>
          <p:cNvPr id="7" name="TextBox 6"/>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2715859841"/>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Закрывающий слайд 2">
    <p:bg>
      <p:bgPr>
        <a:solidFill>
          <a:schemeClr val="bg1"/>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598449D6-BE1C-475E-B363-1990A0CE44FC}"/>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lvl1pPr>
          </a:lstStyle>
          <a:p>
            <a:fld id="{73317939-D33F-4078-90B6-B4AD23526C49}" type="datetimeFigureOut">
              <a:rPr lang="ru-RU" smtClean="0"/>
              <a:t>12.06.2022</a:t>
            </a:fld>
            <a:endParaRPr lang="ru-RU"/>
          </a:p>
        </p:txBody>
      </p:sp>
      <p:sp>
        <p:nvSpPr>
          <p:cNvPr id="7" name="TextBox 6"/>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152722162"/>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Закрывающий слайд 3">
    <p:bg>
      <p:bgPr>
        <a:solidFill>
          <a:schemeClr val="bg1"/>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id="{97D9C085-80F0-4D08-B62B-793F6ABD8B25}"/>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16" name="Заголовок 2"/>
          <p:cNvSpPr>
            <a:spLocks noGrp="1"/>
          </p:cNvSpPr>
          <p:nvPr>
            <p:ph type="title" hasCustomPrompt="1"/>
          </p:nvPr>
        </p:nvSpPr>
        <p:spPr>
          <a:xfrm>
            <a:off x="342704" y="383721"/>
            <a:ext cx="5927467" cy="1910443"/>
          </a:xfrm>
        </p:spPr>
        <p:txBody>
          <a:bodyPr>
            <a:normAutofit/>
          </a:bodyPr>
          <a:lstStyle>
            <a:lvl1pPr>
              <a:lnSpc>
                <a:spcPts val="6600"/>
              </a:lnSpc>
              <a:defRPr sz="6600" b="0">
                <a:solidFill>
                  <a:schemeClr val="bg1"/>
                </a:solidFill>
              </a:defRPr>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39"/>
            <a:ext cx="2026781" cy="365125"/>
          </a:xfrm>
          <a:prstGeom prst="rect">
            <a:avLst/>
          </a:prstGeom>
        </p:spPr>
        <p:txBody>
          <a:bodyPr/>
          <a:lstStyle>
            <a:lvl1pPr>
              <a:defRPr sz="1600">
                <a:solidFill>
                  <a:schemeClr val="bg1"/>
                </a:solidFill>
              </a:defRPr>
            </a:lvl1pPr>
          </a:lstStyle>
          <a:p>
            <a:fld id="{73317939-D33F-4078-90B6-B4AD23526C49}" type="datetimeFigureOut">
              <a:rPr lang="ru-RU" smtClean="0"/>
              <a:t>12.06.2022</a:t>
            </a:fld>
            <a:endParaRPr lang="ru-RU"/>
          </a:p>
        </p:txBody>
      </p:sp>
      <p:sp>
        <p:nvSpPr>
          <p:cNvPr id="7" name="TextBox 6"/>
          <p:cNvSpPr txBox="1"/>
          <p:nvPr/>
        </p:nvSpPr>
        <p:spPr>
          <a:xfrm>
            <a:off x="333826" y="6172705"/>
            <a:ext cx="2355132" cy="338554"/>
          </a:xfrm>
          <a:prstGeom prst="rect">
            <a:avLst/>
          </a:prstGeom>
          <a:noFill/>
        </p:spPr>
        <p:txBody>
          <a:bodyPr wrap="none" rtlCol="0">
            <a:spAutoFit/>
          </a:bodyPr>
          <a:lstStyle/>
          <a:p>
            <a:pPr lvl="0"/>
            <a:r>
              <a:rPr lang="en-US" sz="1600" dirty="0">
                <a:solidFill>
                  <a:schemeClr val="bg1"/>
                </a:solidFill>
              </a:rPr>
              <a:t>Positive Technologies</a:t>
            </a:r>
            <a:endParaRPr lang="ru-RU" sz="1600" dirty="0">
              <a:solidFill>
                <a:schemeClr val="bg1"/>
              </a:solidFill>
            </a:endParaRPr>
          </a:p>
        </p:txBody>
      </p:sp>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973773276"/>
      </p:ext>
    </p:extLst>
  </p:cSld>
  <p:clrMapOvr>
    <a:masterClrMapping/>
  </p:clrMapOvr>
  <p:extLst>
    <p:ext uri="{DCECCB84-F9BA-43D5-87BE-67443E8EF086}">
      <p15:sldGuideLst xmlns:p15="http://schemas.microsoft.com/office/powerpoint/2012/main">
        <p15:guide id="1" orient="horz" pos="6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Обложка 3">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id="{1444FE31-5399-4C4F-B22C-500FB872C6E9}"/>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id="{49064771-C72D-4166-955D-44D71612020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6642" t="32411"/>
          <a:stretch/>
        </p:blipFill>
        <p:spPr>
          <a:xfrm flipH="1">
            <a:off x="4386801" y="0"/>
            <a:ext cx="7805198" cy="6858000"/>
          </a:xfrm>
          <a:prstGeom prst="rect">
            <a:avLst/>
          </a:prstGeom>
        </p:spPr>
      </p:pic>
      <p:sp>
        <p:nvSpPr>
          <p:cNvPr id="8" name="Текст 2">
            <a:extLst>
              <a:ext uri="{FF2B5EF4-FFF2-40B4-BE49-F238E27FC236}">
                <a16:creationId xmlns:a16="http://schemas.microsoft.com/office/drawing/2014/main" id="{BB7D6603-5FDC-4872-9FEC-8B5E8B7AF762}"/>
              </a:ext>
            </a:extLst>
          </p:cNvPr>
          <p:cNvSpPr>
            <a:spLocks noGrp="1"/>
          </p:cNvSpPr>
          <p:nvPr>
            <p:ph type="body" idx="1"/>
          </p:nvPr>
        </p:nvSpPr>
        <p:spPr>
          <a:xfrm>
            <a:off x="338035" y="2124831"/>
            <a:ext cx="5913664" cy="3841750"/>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9" name="Заголовок 2">
            <a:extLst>
              <a:ext uri="{FF2B5EF4-FFF2-40B4-BE49-F238E27FC236}">
                <a16:creationId xmlns:a16="http://schemas.microsoft.com/office/drawing/2014/main" id="{450C0215-BC11-413A-B3A0-DCA3F6BCB35C}"/>
              </a:ext>
            </a:extLst>
          </p:cNvPr>
          <p:cNvSpPr>
            <a:spLocks noGrp="1"/>
          </p:cNvSpPr>
          <p:nvPr>
            <p:ph type="title" hasCustomPrompt="1"/>
          </p:nvPr>
        </p:nvSpPr>
        <p:spPr>
          <a:xfrm>
            <a:off x="342704" y="383721"/>
            <a:ext cx="5927467" cy="1910443"/>
          </a:xfrm>
        </p:spPr>
        <p:txBody>
          <a:bodyPr>
            <a:normAutofit/>
          </a:bodyPr>
          <a:lstStyle>
            <a:lvl1pPr>
              <a:lnSpc>
                <a:spcPts val="6600"/>
              </a:lnSpc>
              <a:defRPr sz="6600" b="0"/>
            </a:lvl1pPr>
          </a:lstStyle>
          <a:p>
            <a:r>
              <a:rPr lang="ru-RU" dirty="0"/>
              <a:t>Заголовок</a:t>
            </a:r>
            <a:br>
              <a:rPr lang="ru-RU" dirty="0"/>
            </a:br>
            <a:r>
              <a:rPr lang="ru-RU" dirty="0"/>
              <a:t>в две строки</a:t>
            </a:r>
          </a:p>
        </p:txBody>
      </p:sp>
      <p:sp>
        <p:nvSpPr>
          <p:cNvPr id="10" name="TextBox 9">
            <a:extLst>
              <a:ext uri="{FF2B5EF4-FFF2-40B4-BE49-F238E27FC236}">
                <a16:creationId xmlns:a16="http://schemas.microsoft.com/office/drawing/2014/main" id="{D600CB3D-3332-4686-956C-3B7050E6998D}"/>
              </a:ext>
            </a:extLst>
          </p:cNvPr>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11" name="TextBox 10">
            <a:extLst>
              <a:ext uri="{FF2B5EF4-FFF2-40B4-BE49-F238E27FC236}">
                <a16:creationId xmlns:a16="http://schemas.microsoft.com/office/drawing/2014/main" id="{80883E4C-6F7F-4E67-A2DB-3250950E907F}"/>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pic>
        <p:nvPicPr>
          <p:cNvPr id="12" name="Рисунок 11">
            <a:extLst>
              <a:ext uri="{FF2B5EF4-FFF2-40B4-BE49-F238E27FC236}">
                <a16:creationId xmlns:a16="http://schemas.microsoft.com/office/drawing/2014/main" id="{F0EA3881-3E2B-49A7-AB08-03237B08ECE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Tree>
    <p:extLst>
      <p:ext uri="{BB962C8B-B14F-4D97-AF65-F5344CB8AC3E}">
        <p14:creationId xmlns:p14="http://schemas.microsoft.com/office/powerpoint/2010/main" val="771742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Обложка 4">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AE69E785-AF58-489B-A163-117FC16A85EE}"/>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Заголовок 1">
            <a:extLst>
              <a:ext uri="{FF2B5EF4-FFF2-40B4-BE49-F238E27FC236}">
                <a16:creationId xmlns:a16="http://schemas.microsoft.com/office/drawing/2014/main" id="{FC30DAE9-F946-4DB4-9C12-948ECF5A2CFC}"/>
              </a:ext>
            </a:extLst>
          </p:cNvPr>
          <p:cNvSpPr>
            <a:spLocks noGrp="1"/>
          </p:cNvSpPr>
          <p:nvPr>
            <p:ph type="ctrTitle"/>
          </p:nvPr>
        </p:nvSpPr>
        <p:spPr>
          <a:xfrm>
            <a:off x="338035" y="351064"/>
            <a:ext cx="5464629" cy="5598885"/>
          </a:xfrm>
        </p:spPr>
        <p:txBody>
          <a:bodyPr anchor="t">
            <a:normAutofit/>
          </a:bodyPr>
          <a:lstStyle>
            <a:lvl1pPr algn="l">
              <a:defRPr sz="4400" b="0"/>
            </a:lvl1pPr>
          </a:lstStyle>
          <a:p>
            <a:r>
              <a:rPr lang="ru-RU"/>
              <a:t>Образец заголовка</a:t>
            </a:r>
            <a:endParaRPr lang="ru-RU" dirty="0"/>
          </a:p>
        </p:txBody>
      </p:sp>
      <p:pic>
        <p:nvPicPr>
          <p:cNvPr id="6" name="Рисунок 5">
            <a:extLst>
              <a:ext uri="{FF2B5EF4-FFF2-40B4-BE49-F238E27FC236}">
                <a16:creationId xmlns:a16="http://schemas.microsoft.com/office/drawing/2014/main" id="{0D9F0090-2EE5-43E0-A18A-CAB46F3BA18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7" name="Текст 13">
            <a:extLst>
              <a:ext uri="{FF2B5EF4-FFF2-40B4-BE49-F238E27FC236}">
                <a16:creationId xmlns:a16="http://schemas.microsoft.com/office/drawing/2014/main" id="{4924B48F-BE98-4A97-B53B-128B63519F21}"/>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8" name="TextBox 7">
            <a:extLst>
              <a:ext uri="{FF2B5EF4-FFF2-40B4-BE49-F238E27FC236}">
                <a16:creationId xmlns:a16="http://schemas.microsoft.com/office/drawing/2014/main" id="{3E2953F5-DAA6-4FEF-B2FA-1A2BBBA7401C}"/>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422978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Обложка 5">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id="{BD9C9434-8532-4BFA-8E38-5E8A8382CB9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7" name="Заголовок 1">
            <a:extLst>
              <a:ext uri="{FF2B5EF4-FFF2-40B4-BE49-F238E27FC236}">
                <a16:creationId xmlns:a16="http://schemas.microsoft.com/office/drawing/2014/main" id="{2AC2355D-62AC-4D0E-8C75-F127970ED60C}"/>
              </a:ext>
            </a:extLst>
          </p:cNvPr>
          <p:cNvSpPr>
            <a:spLocks noGrp="1"/>
          </p:cNvSpPr>
          <p:nvPr>
            <p:ph type="ctrTitle"/>
          </p:nvPr>
        </p:nvSpPr>
        <p:spPr>
          <a:xfrm>
            <a:off x="338035" y="351064"/>
            <a:ext cx="5464629" cy="5598885"/>
          </a:xfrm>
        </p:spPr>
        <p:txBody>
          <a:bodyPr anchor="t">
            <a:normAutofit/>
          </a:bodyPr>
          <a:lstStyle>
            <a:lvl1pPr algn="l">
              <a:defRPr sz="4400" b="0">
                <a:solidFill>
                  <a:schemeClr val="bg1"/>
                </a:solidFill>
              </a:defRPr>
            </a:lvl1pPr>
          </a:lstStyle>
          <a:p>
            <a:r>
              <a:rPr lang="ru-RU"/>
              <a:t>Образец заголовка</a:t>
            </a:r>
            <a:endParaRPr lang="ru-RU" dirty="0"/>
          </a:p>
        </p:txBody>
      </p:sp>
      <p:pic>
        <p:nvPicPr>
          <p:cNvPr id="8" name="Рисунок 7">
            <a:extLst>
              <a:ext uri="{FF2B5EF4-FFF2-40B4-BE49-F238E27FC236}">
                <a16:creationId xmlns:a16="http://schemas.microsoft.com/office/drawing/2014/main" id="{1B1A4E91-733D-4867-82DE-BC0DAA2DFDD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Текст 13">
            <a:extLst>
              <a:ext uri="{FF2B5EF4-FFF2-40B4-BE49-F238E27FC236}">
                <a16:creationId xmlns:a16="http://schemas.microsoft.com/office/drawing/2014/main" id="{C4F3AFA2-E965-49DD-AF0F-63547C5982F9}"/>
              </a:ext>
            </a:extLst>
          </p:cNvPr>
          <p:cNvSpPr>
            <a:spLocks noGrp="1"/>
          </p:cNvSpPr>
          <p:nvPr>
            <p:ph type="body" sz="quarter" idx="10" hasCustomPrompt="1"/>
          </p:nvPr>
        </p:nvSpPr>
        <p:spPr>
          <a:xfrm>
            <a:off x="333647" y="6168548"/>
            <a:ext cx="2426381" cy="481013"/>
          </a:xfrm>
        </p:spPr>
        <p:txBody>
          <a:bodyPr>
            <a:normAutofit/>
          </a:bodyPr>
          <a:lstStyle>
            <a:lvl1pPr marL="0" indent="0">
              <a:buFont typeface="Arial" panose="020B0604020202020204" pitchFamily="34" charset="0"/>
              <a:buNone/>
              <a:defRPr sz="1800">
                <a:solidFill>
                  <a:schemeClr val="bg1"/>
                </a:solidFill>
              </a:defRPr>
            </a:lvl1pPr>
          </a:lstStyle>
          <a:p>
            <a:pPr lvl="0"/>
            <a:r>
              <a:rPr lang="ru-RU" sz="1600" dirty="0"/>
              <a:t>Имя Фамилия</a:t>
            </a:r>
          </a:p>
        </p:txBody>
      </p:sp>
      <p:sp>
        <p:nvSpPr>
          <p:cNvPr id="10" name="TextBox 9">
            <a:extLst>
              <a:ext uri="{FF2B5EF4-FFF2-40B4-BE49-F238E27FC236}">
                <a16:creationId xmlns:a16="http://schemas.microsoft.com/office/drawing/2014/main" id="{175B2D60-B868-4596-B525-8D54E3939679}"/>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373972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Раздел презентации">
    <p:bg>
      <p:bgPr>
        <a:solidFill>
          <a:schemeClr val="tx2"/>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2671714" y="2647490"/>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16" name="Заголовок 2"/>
          <p:cNvSpPr>
            <a:spLocks noGrp="1"/>
          </p:cNvSpPr>
          <p:nvPr>
            <p:ph type="title" hasCustomPrompt="1"/>
          </p:nvPr>
        </p:nvSpPr>
        <p:spPr>
          <a:xfrm>
            <a:off x="2640265" y="898072"/>
            <a:ext cx="9220582"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
        <p:nvSpPr>
          <p:cNvPr id="17" name="TextBox 16"/>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pic>
        <p:nvPicPr>
          <p:cNvPr id="6" name="Рисунок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292342" y="441325"/>
            <a:ext cx="456746" cy="456746"/>
          </a:xfrm>
          <a:prstGeom prst="rect">
            <a:avLst/>
          </a:prstGeom>
        </p:spPr>
      </p:pic>
      <p:sp>
        <p:nvSpPr>
          <p:cNvPr id="9" name="TextBox 8"/>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2670766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Раздел презентации 2">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id="{217F614F-BD90-45E2-805B-9AEEDEA58599}"/>
              </a:ext>
            </a:extLst>
          </p:cNvPr>
          <p:cNvSpPr/>
          <p:nvPr/>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a:p>
        </p:txBody>
      </p:sp>
      <p:pic>
        <p:nvPicPr>
          <p:cNvPr id="4" name="Рисунок 3">
            <a:extLst>
              <a:ext uri="{FF2B5EF4-FFF2-40B4-BE49-F238E27FC236}">
                <a16:creationId xmlns:a16="http://schemas.microsoft.com/office/drawing/2014/main" id="{673D4E3C-382C-480E-ABBB-5CA7FF95876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115747" y="1493446"/>
            <a:ext cx="10988350" cy="5224317"/>
          </a:xfrm>
          <a:prstGeom prst="rect">
            <a:avLst/>
          </a:prstGeom>
        </p:spPr>
      </p:pic>
      <p:sp>
        <p:nvSpPr>
          <p:cNvPr id="5" name="Текст 2">
            <a:extLst>
              <a:ext uri="{FF2B5EF4-FFF2-40B4-BE49-F238E27FC236}">
                <a16:creationId xmlns:a16="http://schemas.microsoft.com/office/drawing/2014/main" id="{3CD4F864-0605-440B-8433-54828F58B1D9}"/>
              </a:ext>
            </a:extLst>
          </p:cNvPr>
          <p:cNvSpPr>
            <a:spLocks noGrp="1"/>
          </p:cNvSpPr>
          <p:nvPr>
            <p:ph type="body" idx="1"/>
          </p:nvPr>
        </p:nvSpPr>
        <p:spPr>
          <a:xfrm>
            <a:off x="2671714" y="2647490"/>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7" name="TextBox 6">
            <a:extLst>
              <a:ext uri="{FF2B5EF4-FFF2-40B4-BE49-F238E27FC236}">
                <a16:creationId xmlns:a16="http://schemas.microsoft.com/office/drawing/2014/main" id="{17A0EB4C-5C63-43D0-9808-C015EFD60A86}"/>
              </a:ext>
            </a:extLst>
          </p:cNvPr>
          <p:cNvSpPr txBox="1"/>
          <p:nvPr/>
        </p:nvSpPr>
        <p:spPr>
          <a:xfrm>
            <a:off x="333826"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a:extLst>
              <a:ext uri="{FF2B5EF4-FFF2-40B4-BE49-F238E27FC236}">
                <a16:creationId xmlns:a16="http://schemas.microsoft.com/office/drawing/2014/main" id="{263D1433-85E0-46FB-8763-62E0FF041802}"/>
              </a:ext>
            </a:extLst>
          </p:cNvPr>
          <p:cNvSpPr txBox="1"/>
          <p:nvPr/>
        </p:nvSpPr>
        <p:spPr>
          <a:xfrm>
            <a:off x="9968680"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1" name="Заголовок 2">
            <a:extLst>
              <a:ext uri="{FF2B5EF4-FFF2-40B4-BE49-F238E27FC236}">
                <a16:creationId xmlns:a16="http://schemas.microsoft.com/office/drawing/2014/main" id="{A16859D7-35EA-4BA7-BB22-7BA87DE0802B}"/>
              </a:ext>
            </a:extLst>
          </p:cNvPr>
          <p:cNvSpPr>
            <a:spLocks noGrp="1"/>
          </p:cNvSpPr>
          <p:nvPr>
            <p:ph type="title" hasCustomPrompt="1"/>
          </p:nvPr>
        </p:nvSpPr>
        <p:spPr>
          <a:xfrm>
            <a:off x="2640265" y="898072"/>
            <a:ext cx="9220582"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Tree>
    <p:extLst>
      <p:ext uri="{BB962C8B-B14F-4D97-AF65-F5344CB8AC3E}">
        <p14:creationId xmlns:p14="http://schemas.microsoft.com/office/powerpoint/2010/main" val="3206614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5B32CFA6-6AD2-4AD2-854F-492F94DAE738}" type="slidenum">
              <a:rPr lang="ru-RU" smtClean="0"/>
              <a:t>‹#›</a:t>
            </a:fld>
            <a:endParaRPr lang="ru-RU"/>
          </a:p>
        </p:txBody>
      </p:sp>
      <p:sp>
        <p:nvSpPr>
          <p:cNvPr id="10"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3" name="Рисунок 1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14" name="Заголовок 1"/>
          <p:cNvSpPr>
            <a:spLocks noGrp="1"/>
          </p:cNvSpPr>
          <p:nvPr>
            <p:ph type="title"/>
          </p:nvPr>
        </p:nvSpPr>
        <p:spPr>
          <a:xfrm>
            <a:off x="2681830" y="1071836"/>
            <a:ext cx="9067259" cy="1097927"/>
          </a:xfrm>
        </p:spPr>
        <p:txBody>
          <a:bodyPr anchor="t">
            <a:normAutofit/>
          </a:bodyPr>
          <a:lstStyle>
            <a:lvl1pPr>
              <a:lnSpc>
                <a:spcPts val="4800"/>
              </a:lnSpc>
              <a:defRPr sz="4400"/>
            </a:lvl1pPr>
          </a:lstStyle>
          <a:p>
            <a:r>
              <a:rPr lang="ru-RU"/>
              <a:t>Образец заголовка</a:t>
            </a:r>
            <a:endParaRPr lang="ru-RU" dirty="0"/>
          </a:p>
        </p:txBody>
      </p:sp>
      <p:sp>
        <p:nvSpPr>
          <p:cNvPr id="15" name="Текст 3"/>
          <p:cNvSpPr>
            <a:spLocks noGrp="1"/>
          </p:cNvSpPr>
          <p:nvPr>
            <p:ph type="body" sz="half" idx="14"/>
          </p:nvPr>
        </p:nvSpPr>
        <p:spPr>
          <a:xfrm>
            <a:off x="2682939" y="2605532"/>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6" name="Текст 3"/>
          <p:cNvSpPr>
            <a:spLocks noGrp="1"/>
          </p:cNvSpPr>
          <p:nvPr>
            <p:ph type="body" sz="half" idx="16" hasCustomPrompt="1"/>
          </p:nvPr>
        </p:nvSpPr>
        <p:spPr>
          <a:xfrm>
            <a:off x="2681830" y="2111390"/>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7" name="Текст 3"/>
          <p:cNvSpPr>
            <a:spLocks noGrp="1"/>
          </p:cNvSpPr>
          <p:nvPr>
            <p:ph type="body" sz="half" idx="17"/>
          </p:nvPr>
        </p:nvSpPr>
        <p:spPr>
          <a:xfrm>
            <a:off x="5022914" y="2603263"/>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18" name="Текст 3"/>
          <p:cNvSpPr>
            <a:spLocks noGrp="1"/>
          </p:cNvSpPr>
          <p:nvPr>
            <p:ph type="body" sz="half" idx="18" hasCustomPrompt="1"/>
          </p:nvPr>
        </p:nvSpPr>
        <p:spPr>
          <a:xfrm>
            <a:off x="5021805"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9" name="Текст 3"/>
          <p:cNvSpPr>
            <a:spLocks noGrp="1"/>
          </p:cNvSpPr>
          <p:nvPr>
            <p:ph type="body" sz="half" idx="19"/>
          </p:nvPr>
        </p:nvSpPr>
        <p:spPr>
          <a:xfrm>
            <a:off x="7362889" y="2603263"/>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0" name="Текст 3"/>
          <p:cNvSpPr>
            <a:spLocks noGrp="1"/>
          </p:cNvSpPr>
          <p:nvPr>
            <p:ph type="body" sz="half" idx="20" hasCustomPrompt="1"/>
          </p:nvPr>
        </p:nvSpPr>
        <p:spPr>
          <a:xfrm>
            <a:off x="7361780"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1" name="Текст 3"/>
          <p:cNvSpPr>
            <a:spLocks noGrp="1"/>
          </p:cNvSpPr>
          <p:nvPr>
            <p:ph type="body" sz="half" idx="21"/>
          </p:nvPr>
        </p:nvSpPr>
        <p:spPr>
          <a:xfrm>
            <a:off x="2681830" y="4639195"/>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2" name="Текст 3"/>
          <p:cNvSpPr>
            <a:spLocks noGrp="1"/>
          </p:cNvSpPr>
          <p:nvPr>
            <p:ph type="body" sz="half" idx="22" hasCustomPrompt="1"/>
          </p:nvPr>
        </p:nvSpPr>
        <p:spPr>
          <a:xfrm>
            <a:off x="2680721" y="4145053"/>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3" name="Текст 3"/>
          <p:cNvSpPr>
            <a:spLocks noGrp="1"/>
          </p:cNvSpPr>
          <p:nvPr>
            <p:ph type="body" sz="half" idx="23"/>
          </p:nvPr>
        </p:nvSpPr>
        <p:spPr>
          <a:xfrm>
            <a:off x="5021805" y="463692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4" name="Текст 3"/>
          <p:cNvSpPr>
            <a:spLocks noGrp="1"/>
          </p:cNvSpPr>
          <p:nvPr>
            <p:ph type="body" sz="half" idx="24" hasCustomPrompt="1"/>
          </p:nvPr>
        </p:nvSpPr>
        <p:spPr>
          <a:xfrm>
            <a:off x="5020696"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5" name="Текст 3"/>
          <p:cNvSpPr>
            <a:spLocks noGrp="1"/>
          </p:cNvSpPr>
          <p:nvPr>
            <p:ph type="body" sz="half" idx="25"/>
          </p:nvPr>
        </p:nvSpPr>
        <p:spPr>
          <a:xfrm>
            <a:off x="7361780" y="463692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26" name="Текст 3"/>
          <p:cNvSpPr>
            <a:spLocks noGrp="1"/>
          </p:cNvSpPr>
          <p:nvPr>
            <p:ph type="body" sz="half" idx="26" hasCustomPrompt="1"/>
          </p:nvPr>
        </p:nvSpPr>
        <p:spPr>
          <a:xfrm>
            <a:off x="7360671"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7" name="TextBox 26"/>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9" name="TextBox 28"/>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54928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5B32CFA6-6AD2-4AD2-854F-492F94DAE738}" type="slidenum">
              <a:rPr lang="ru-RU" smtClean="0"/>
              <a:t>‹#›</a:t>
            </a:fld>
            <a:endParaRPr lang="ru-RU"/>
          </a:p>
        </p:txBody>
      </p:sp>
      <p:sp>
        <p:nvSpPr>
          <p:cNvPr id="6" name="Текст 12"/>
          <p:cNvSpPr>
            <a:spLocks noGrp="1"/>
          </p:cNvSpPr>
          <p:nvPr>
            <p:ph type="body" sz="quarter" idx="15" hasCustomPrompt="1"/>
          </p:nvPr>
        </p:nvSpPr>
        <p:spPr>
          <a:xfrm>
            <a:off x="356686" y="334528"/>
            <a:ext cx="9447714"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1417475" y="441325"/>
            <a:ext cx="331614" cy="331614"/>
          </a:xfrm>
          <a:prstGeom prst="rect">
            <a:avLst/>
          </a:prstGeom>
        </p:spPr>
      </p:pic>
      <p:sp>
        <p:nvSpPr>
          <p:cNvPr id="8" name="Заголовок 1"/>
          <p:cNvSpPr>
            <a:spLocks noGrp="1"/>
          </p:cNvSpPr>
          <p:nvPr>
            <p:ph type="title"/>
          </p:nvPr>
        </p:nvSpPr>
        <p:spPr>
          <a:xfrm>
            <a:off x="2681830" y="1071836"/>
            <a:ext cx="9067258" cy="1097927"/>
          </a:xfrm>
        </p:spPr>
        <p:txBody>
          <a:bodyPr anchor="t">
            <a:normAutofit/>
          </a:bodyPr>
          <a:lstStyle>
            <a:lvl1pPr>
              <a:lnSpc>
                <a:spcPts val="4800"/>
              </a:lnSpc>
              <a:defRPr sz="4400"/>
            </a:lvl1pPr>
          </a:lstStyle>
          <a:p>
            <a:r>
              <a:rPr lang="ru-RU"/>
              <a:t>Образец заголовка</a:t>
            </a:r>
            <a:endParaRPr lang="ru-RU" dirty="0"/>
          </a:p>
        </p:txBody>
      </p:sp>
      <p:sp>
        <p:nvSpPr>
          <p:cNvPr id="10" name="TextBox 9"/>
          <p:cNvSpPr txBox="1"/>
          <p:nvPr/>
        </p:nvSpPr>
        <p:spPr>
          <a:xfrm>
            <a:off x="333826" y="6197644"/>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p:cNvSpPr txBox="1"/>
          <p:nvPr/>
        </p:nvSpPr>
        <p:spPr>
          <a:xfrm>
            <a:off x="2681830" y="6191074"/>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515914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4" y="441325"/>
            <a:ext cx="10824249" cy="1325563"/>
          </a:xfrm>
          <a:prstGeom prst="rect">
            <a:avLst/>
          </a:prstGeom>
        </p:spPr>
        <p:txBody>
          <a:bodyPr vert="horz" lIns="91440" tIns="45720" rIns="91440" bIns="45720" rtlCol="0" anchor="t">
            <a:normAutofit/>
          </a:bodyPr>
          <a:lstStyle/>
          <a:p>
            <a:r>
              <a:rPr lang="ru-RU" dirty="0"/>
              <a:t>Образец заголовка</a:t>
            </a:r>
          </a:p>
        </p:txBody>
      </p:sp>
      <p:sp>
        <p:nvSpPr>
          <p:cNvPr id="3" name="Текст 2"/>
          <p:cNvSpPr>
            <a:spLocks noGrp="1"/>
          </p:cNvSpPr>
          <p:nvPr>
            <p:ph type="body" idx="1"/>
          </p:nvPr>
        </p:nvSpPr>
        <p:spPr>
          <a:xfrm>
            <a:off x="342704" y="1901824"/>
            <a:ext cx="10824249" cy="4048125"/>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9804400" y="6180985"/>
            <a:ext cx="2044896" cy="365125"/>
          </a:xfrm>
          <a:prstGeom prst="rect">
            <a:avLst/>
          </a:prstGeom>
        </p:spPr>
        <p:txBody>
          <a:bodyPr vert="horz" lIns="91440" tIns="45720" rIns="91440" bIns="45720" rtlCol="0" anchor="ctr"/>
          <a:lstStyle>
            <a:lvl1pPr algn="r">
              <a:defRPr sz="1200">
                <a:solidFill>
                  <a:schemeClr val="tx1"/>
                </a:solidFill>
              </a:defRPr>
            </a:lvl1pPr>
          </a:lstStyle>
          <a:p>
            <a:fld id="{5B32CFA6-6AD2-4AD2-854F-492F94DAE738}" type="slidenum">
              <a:rPr lang="ru-RU" smtClean="0"/>
              <a:t>‹#›</a:t>
            </a:fld>
            <a:endParaRPr lang="ru-RU"/>
          </a:p>
        </p:txBody>
      </p:sp>
    </p:spTree>
    <p:extLst>
      <p:ext uri="{BB962C8B-B14F-4D97-AF65-F5344CB8AC3E}">
        <p14:creationId xmlns:p14="http://schemas.microsoft.com/office/powerpoint/2010/main" val="418790550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Lst>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8"/>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2" pos="3228">
          <p15:clr>
            <a:srgbClr val="F26B43"/>
          </p15:clr>
        </p15:guide>
        <p15:guide id="3" pos="4452">
          <p15:clr>
            <a:srgbClr val="F26B43"/>
          </p15:clr>
        </p15:guide>
        <p15:guide id="4" pos="2978">
          <p15:clr>
            <a:srgbClr val="F26B43"/>
          </p15:clr>
        </p15:guide>
        <p15:guide id="5" pos="1753">
          <p15:clr>
            <a:srgbClr val="F26B43"/>
          </p15:clr>
        </p15:guide>
        <p15:guide id="6" pos="1504">
          <p15:clr>
            <a:srgbClr val="F26B43"/>
          </p15:clr>
        </p15:guide>
        <p15:guide id="7" pos="7401">
          <p15:clr>
            <a:srgbClr val="F26B43"/>
          </p15:clr>
        </p15:guide>
        <p15:guide id="8" pos="6176">
          <p15:clr>
            <a:srgbClr val="F26B43"/>
          </p15:clr>
        </p15:guide>
        <p15:guide id="9" pos="5927">
          <p15:clr>
            <a:srgbClr val="F26B43"/>
          </p15:clr>
        </p15:guide>
        <p15:guide id="10" pos="4702">
          <p15:clr>
            <a:srgbClr val="F26B43"/>
          </p15:clr>
        </p15:guide>
        <p15:guide id="11" orient="horz" pos="1003">
          <p15:clr>
            <a:srgbClr val="F26B43"/>
          </p15:clr>
        </p15:guide>
        <p15:guide id="12" orient="horz" pos="3748">
          <p15:clr>
            <a:srgbClr val="F26B43"/>
          </p15:clr>
        </p15:guide>
        <p15:guide id="13" orient="horz" pos="278">
          <p15:clr>
            <a:srgbClr val="F26B43"/>
          </p15:clr>
        </p15:guide>
        <p15:guide id="14" orient="horz" pos="40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jp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0.xml"/><Relationship Id="rId4" Type="http://schemas.openxmlformats.org/officeDocument/2006/relationships/image" Target="../media/image34.jp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D27EAA-15D9-495C-9CF5-5CC8AA9E4738}"/>
              </a:ext>
            </a:extLst>
          </p:cNvPr>
          <p:cNvSpPr>
            <a:spLocks noGrp="1"/>
          </p:cNvSpPr>
          <p:nvPr>
            <p:ph type="title"/>
          </p:nvPr>
        </p:nvSpPr>
        <p:spPr>
          <a:xfrm>
            <a:off x="241105" y="879928"/>
            <a:ext cx="5854895" cy="1910443"/>
          </a:xfrm>
        </p:spPr>
        <p:txBody>
          <a:bodyPr>
            <a:noAutofit/>
          </a:bodyPr>
          <a:lstStyle/>
          <a:p>
            <a:r>
              <a:rPr lang="ru-RU" sz="6000" dirty="0">
                <a:effectLst>
                  <a:outerShdw blurRad="38100" dist="38100" dir="2700000" algn="tl">
                    <a:srgbClr val="000000">
                      <a:alpha val="43137"/>
                    </a:srgbClr>
                  </a:outerShdw>
                </a:effectLst>
                <a:latin typeface="TT Hoves DemiBold" panose="02000503030000020004"/>
              </a:rPr>
              <a:t>Архитектура</a:t>
            </a:r>
            <a:r>
              <a:rPr lang="en-US" sz="6000" dirty="0">
                <a:effectLst>
                  <a:outerShdw blurRad="38100" dist="38100" dir="2700000" algn="tl">
                    <a:srgbClr val="000000">
                      <a:alpha val="43137"/>
                    </a:srgbClr>
                  </a:outerShdw>
                </a:effectLst>
                <a:latin typeface="TT Hoves DemiBold" panose="02000503030000020004"/>
              </a:rPr>
              <a:t> Web</a:t>
            </a:r>
            <a:r>
              <a:rPr lang="ru-RU" sz="6000" dirty="0"/>
              <a:t>	</a:t>
            </a:r>
          </a:p>
        </p:txBody>
      </p:sp>
    </p:spTree>
    <p:extLst>
      <p:ext uri="{BB962C8B-B14F-4D97-AF65-F5344CB8AC3E}">
        <p14:creationId xmlns:p14="http://schemas.microsoft.com/office/powerpoint/2010/main" val="56479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that shows how DNS resolves a name by using root hints.">
            <a:extLst>
              <a:ext uri="{FF2B5EF4-FFF2-40B4-BE49-F238E27FC236}">
                <a16:creationId xmlns:a16="http://schemas.microsoft.com/office/drawing/2014/main" id="{333756BD-604F-44CF-9D10-0F0787B05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8" y="1274026"/>
            <a:ext cx="4439771" cy="4813527"/>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834EBC85-78CD-4793-816F-8D9EABB4277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7" name="TextBox 6">
            <a:extLst>
              <a:ext uri="{FF2B5EF4-FFF2-40B4-BE49-F238E27FC236}">
                <a16:creationId xmlns:a16="http://schemas.microsoft.com/office/drawing/2014/main" id="{B9F817AA-0624-4BD6-AEEE-19B84610A0EF}"/>
              </a:ext>
            </a:extLst>
          </p:cNvPr>
          <p:cNvSpPr txBox="1"/>
          <p:nvPr/>
        </p:nvSpPr>
        <p:spPr>
          <a:xfrm>
            <a:off x="5654877" y="2557404"/>
            <a:ext cx="5755245" cy="2246769"/>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b="1" i="0" kern="1200" dirty="0">
                <a:solidFill>
                  <a:schemeClr val="accent1"/>
                </a:solidFill>
                <a:effectLst/>
                <a:latin typeface="TT Hoves"/>
              </a:rPr>
              <a:t>Корневые подсказки </a:t>
            </a:r>
            <a:r>
              <a:rPr lang="ru-RU" sz="2000" b="0" i="0" kern="1200" dirty="0">
                <a:solidFill>
                  <a:schemeClr val="tx1"/>
                </a:solidFill>
                <a:effectLst/>
                <a:latin typeface="TT Hoves"/>
              </a:rPr>
              <a:t>позволяют любому DNS-серверу находить корневые серверы DNS. </a:t>
            </a:r>
          </a:p>
          <a:p>
            <a:pPr marL="342900" indent="-342900" algn="just">
              <a:buClr>
                <a:schemeClr val="accent1"/>
              </a:buClr>
              <a:buFont typeface="Wingdings" panose="05000000000000000000" pitchFamily="2" charset="2"/>
              <a:buChar char="v"/>
            </a:pPr>
            <a:endParaRPr lang="ru-RU" sz="2000" b="0" i="0" kern="1200" dirty="0">
              <a:solidFill>
                <a:schemeClr val="tx1"/>
              </a:solidFill>
              <a:effectLst/>
              <a:latin typeface="TT Hoves"/>
            </a:endParaRPr>
          </a:p>
          <a:p>
            <a:pPr marL="342900" indent="-342900" algn="just">
              <a:buClr>
                <a:schemeClr val="accent1"/>
              </a:buClr>
              <a:buFont typeface="Wingdings" panose="05000000000000000000" pitchFamily="2" charset="2"/>
              <a:buChar char="v"/>
            </a:pPr>
            <a:r>
              <a:rPr lang="ru-RU" sz="2000" b="0" i="0" kern="1200" dirty="0">
                <a:solidFill>
                  <a:schemeClr val="tx1"/>
                </a:solidFill>
                <a:effectLst/>
                <a:latin typeface="TT Hoves"/>
              </a:rPr>
              <a:t>После того как DNS-сервер находит корневой DNS-сервер, он может разрешить любой запрос для этого пространства имен. </a:t>
            </a:r>
          </a:p>
          <a:p>
            <a:pPr marL="342900" indent="-342900" algn="just">
              <a:buClr>
                <a:schemeClr val="accent1"/>
              </a:buClr>
              <a:buFont typeface="Wingdings" panose="05000000000000000000" pitchFamily="2" charset="2"/>
              <a:buChar char="v"/>
            </a:pPr>
            <a:endParaRPr lang="ru-RU" sz="2000" dirty="0">
              <a:latin typeface="TT Hoves"/>
            </a:endParaRPr>
          </a:p>
        </p:txBody>
      </p:sp>
      <p:sp>
        <p:nvSpPr>
          <p:cNvPr id="10" name="TextBox 9">
            <a:extLst>
              <a:ext uri="{FF2B5EF4-FFF2-40B4-BE49-F238E27FC236}">
                <a16:creationId xmlns:a16="http://schemas.microsoft.com/office/drawing/2014/main" id="{822BBA72-65DD-4E93-A252-4331C33FE969}"/>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Корневые подсказки</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68260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Illustration that shows how DNS resolves a name by using root hints.">
            <a:extLst>
              <a:ext uri="{FF2B5EF4-FFF2-40B4-BE49-F238E27FC236}">
                <a16:creationId xmlns:a16="http://schemas.microsoft.com/office/drawing/2014/main" id="{333756BD-604F-44CF-9D10-0F0787B05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8" y="1274026"/>
            <a:ext cx="4439771" cy="4813527"/>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834EBC85-78CD-4793-816F-8D9EABB4277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7" name="TextBox 6">
            <a:extLst>
              <a:ext uri="{FF2B5EF4-FFF2-40B4-BE49-F238E27FC236}">
                <a16:creationId xmlns:a16="http://schemas.microsoft.com/office/drawing/2014/main" id="{B9F817AA-0624-4BD6-AEEE-19B84610A0EF}"/>
              </a:ext>
            </a:extLst>
          </p:cNvPr>
          <p:cNvSpPr txBox="1"/>
          <p:nvPr/>
        </p:nvSpPr>
        <p:spPr>
          <a:xfrm>
            <a:off x="5641625" y="1787963"/>
            <a:ext cx="5755245" cy="3785652"/>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b="1" dirty="0">
                <a:solidFill>
                  <a:schemeClr val="accent1"/>
                </a:solidFill>
                <a:latin typeface="TT Hoves" panose="02000503030000020004"/>
              </a:rPr>
              <a:t>Корневые</a:t>
            </a:r>
            <a:r>
              <a:rPr lang="ru-RU" sz="2000" dirty="0">
                <a:solidFill>
                  <a:schemeClr val="accent1"/>
                </a:solidFill>
                <a:latin typeface="TT Hoves" panose="02000503030000020004"/>
              </a:rPr>
              <a:t> </a:t>
            </a:r>
            <a:r>
              <a:rPr lang="ru-RU" sz="2000" b="1" dirty="0">
                <a:solidFill>
                  <a:schemeClr val="accent1"/>
                </a:solidFill>
                <a:latin typeface="TT Hoves" panose="02000503030000020004"/>
              </a:rPr>
              <a:t>подсказки</a:t>
            </a:r>
            <a:r>
              <a:rPr lang="ru-RU" sz="2000" dirty="0">
                <a:solidFill>
                  <a:schemeClr val="accent1"/>
                </a:solidFill>
                <a:latin typeface="TT Hoves" panose="02000503030000020004"/>
              </a:rPr>
              <a:t> </a:t>
            </a:r>
            <a:r>
              <a:rPr lang="ru-RU" sz="2000" dirty="0">
                <a:latin typeface="TT Hoves" panose="02000503030000020004"/>
              </a:rPr>
              <a:t>— это список DNS-серверов в Интернете, которые могут использовать DNS-серверы для разрешения запросов на имена, которые он не знает. </a:t>
            </a:r>
          </a:p>
          <a:p>
            <a:pPr marL="342900" indent="-342900" algn="just">
              <a:buClr>
                <a:schemeClr val="accent1"/>
              </a:buClr>
              <a:buFont typeface="Wingdings" panose="05000000000000000000" pitchFamily="2" charset="2"/>
              <a:buChar char="v"/>
            </a:pPr>
            <a:endParaRPr lang="ru-RU" sz="2000" dirty="0">
              <a:latin typeface="TT Hoves" panose="02000503030000020004"/>
            </a:endParaRPr>
          </a:p>
          <a:p>
            <a:pPr marL="342900" indent="-342900" algn="just">
              <a:buClr>
                <a:schemeClr val="accent1"/>
              </a:buClr>
              <a:buFont typeface="Wingdings" panose="05000000000000000000" pitchFamily="2" charset="2"/>
              <a:buChar char="v"/>
            </a:pPr>
            <a:r>
              <a:rPr lang="ru-RU" sz="2000" dirty="0">
                <a:latin typeface="TT Hoves" panose="02000503030000020004"/>
              </a:rPr>
              <a:t>Если DNS-сервер не может разрешить запрос имени с помощью локальных данных, он использует корневые подсказки для отправки запроса на DNS-сервер. </a:t>
            </a:r>
          </a:p>
          <a:p>
            <a:pPr marL="342900" indent="-342900" algn="just">
              <a:buClr>
                <a:schemeClr val="accent1"/>
              </a:buClr>
              <a:buFont typeface="Wingdings" panose="05000000000000000000" pitchFamily="2" charset="2"/>
              <a:buChar char="v"/>
            </a:pPr>
            <a:endParaRPr lang="ru-RU" sz="2000" dirty="0">
              <a:latin typeface="TT Hoves" panose="02000503030000020004"/>
            </a:endParaRPr>
          </a:p>
          <a:p>
            <a:pPr marL="342900" indent="-342900" algn="just">
              <a:buClr>
                <a:schemeClr val="accent1"/>
              </a:buClr>
              <a:buFont typeface="Wingdings" panose="05000000000000000000" pitchFamily="2" charset="2"/>
              <a:buChar char="v"/>
            </a:pPr>
            <a:r>
              <a:rPr lang="ru-RU" sz="2000" dirty="0">
                <a:latin typeface="TT Hoves" panose="02000503030000020004"/>
              </a:rPr>
              <a:t>DNS-серверы, которые пытаются найти другие DNS-серверы, должны иметь эти подсказки.</a:t>
            </a:r>
          </a:p>
        </p:txBody>
      </p:sp>
      <p:sp>
        <p:nvSpPr>
          <p:cNvPr id="8" name="TextBox 7">
            <a:extLst>
              <a:ext uri="{FF2B5EF4-FFF2-40B4-BE49-F238E27FC236}">
                <a16:creationId xmlns:a16="http://schemas.microsoft.com/office/drawing/2014/main" id="{46F59601-5FD7-4D8B-B526-4E610EDEA921}"/>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Корневые подсказки</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027623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llustration that shows how DNS resolves a name by using forwarding.">
            <a:extLst>
              <a:ext uri="{FF2B5EF4-FFF2-40B4-BE49-F238E27FC236}">
                <a16:creationId xmlns:a16="http://schemas.microsoft.com/office/drawing/2014/main" id="{57F227A9-DC1A-4DD9-99DC-3FABD6DBA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70" y="1289369"/>
            <a:ext cx="5228959" cy="4842788"/>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8C4173B2-B40A-46B2-9FB0-F5E62CC3562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6" name="TextBox 5">
            <a:extLst>
              <a:ext uri="{FF2B5EF4-FFF2-40B4-BE49-F238E27FC236}">
                <a16:creationId xmlns:a16="http://schemas.microsoft.com/office/drawing/2014/main" id="{EACD8BDB-1D61-47DC-BC01-59F9C4F41861}"/>
              </a:ext>
            </a:extLst>
          </p:cNvPr>
          <p:cNvSpPr txBox="1"/>
          <p:nvPr/>
        </p:nvSpPr>
        <p:spPr>
          <a:xfrm>
            <a:off x="5837438" y="2895155"/>
            <a:ext cx="5585938" cy="1631216"/>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b="1" i="0" kern="1200" dirty="0">
                <a:solidFill>
                  <a:schemeClr val="accent1"/>
                </a:solidFill>
                <a:effectLst/>
                <a:latin typeface="TT Hoves"/>
              </a:rPr>
              <a:t>Переадресация</a:t>
            </a:r>
            <a:r>
              <a:rPr lang="ru-RU" sz="2000" b="0" i="0" kern="1200" dirty="0">
                <a:solidFill>
                  <a:schemeClr val="tx1"/>
                </a:solidFill>
                <a:effectLst/>
                <a:latin typeface="TT Hoves"/>
              </a:rPr>
              <a:t> </a:t>
            </a:r>
            <a:r>
              <a:rPr lang="ru-RU" sz="2000" dirty="0">
                <a:latin typeface="TT Hoves" panose="02000503030000020004"/>
              </a:rPr>
              <a:t>позволяет посылать запросы для данного домена на конкретный DNS-сервер </a:t>
            </a:r>
            <a:r>
              <a:rPr lang="ru-RU" sz="2000" b="0" i="0" kern="1200" dirty="0">
                <a:solidFill>
                  <a:schemeClr val="tx1"/>
                </a:solidFill>
                <a:effectLst/>
                <a:latin typeface="TT Hoves"/>
              </a:rPr>
              <a:t>вместо использования корневых подсказок. </a:t>
            </a:r>
          </a:p>
          <a:p>
            <a:pPr marL="342900" indent="-342900" algn="just">
              <a:buClr>
                <a:schemeClr val="accent1"/>
              </a:buClr>
              <a:buFont typeface="Wingdings" panose="05000000000000000000" pitchFamily="2" charset="2"/>
              <a:buChar char="v"/>
            </a:pPr>
            <a:endParaRPr lang="ru-RU" sz="2000" dirty="0">
              <a:latin typeface="TT Hoves"/>
            </a:endParaRPr>
          </a:p>
        </p:txBody>
      </p:sp>
      <p:sp>
        <p:nvSpPr>
          <p:cNvPr id="7" name="TextBox 6">
            <a:extLst>
              <a:ext uri="{FF2B5EF4-FFF2-40B4-BE49-F238E27FC236}">
                <a16:creationId xmlns:a16="http://schemas.microsoft.com/office/drawing/2014/main" id="{6462F9AB-D876-4756-842F-7C11D6630D5A}"/>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Переадресация</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81767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40265" y="898072"/>
            <a:ext cx="6742274" cy="1749418"/>
          </a:xfrm>
        </p:spPr>
        <p:txBody>
          <a:bodyPr>
            <a:normAutofit fontScale="90000"/>
          </a:bodyPr>
          <a:lstStyle/>
          <a:p>
            <a:r>
              <a:rPr lang="ru-RU" sz="6000" b="1" dirty="0">
                <a:effectLst>
                  <a:outerShdw blurRad="38100" dist="38100" dir="2700000" algn="tl">
                    <a:srgbClr val="000000">
                      <a:alpha val="43137"/>
                    </a:srgbClr>
                  </a:outerShdw>
                </a:effectLst>
                <a:latin typeface="TT Hoves DemiBold" panose="02000503030000020004" pitchFamily="2" charset="-52"/>
              </a:rPr>
              <a:t>Балансировка нагрузки</a:t>
            </a:r>
          </a:p>
        </p:txBody>
      </p:sp>
    </p:spTree>
    <p:extLst>
      <p:ext uri="{BB962C8B-B14F-4D97-AF65-F5344CB8AC3E}">
        <p14:creationId xmlns:p14="http://schemas.microsoft.com/office/powerpoint/2010/main" val="4148700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4">
            <a:extLst>
              <a:ext uri="{FF2B5EF4-FFF2-40B4-BE49-F238E27FC236}">
                <a16:creationId xmlns:a16="http://schemas.microsoft.com/office/drawing/2014/main" id="{84B8595E-591C-4D68-969E-7CF78CB35FEE}"/>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br>
              <a:rPr lang="en-US" sz="1200" dirty="0">
                <a:latin typeface="TT Hoves"/>
              </a:rPr>
            </a:br>
            <a:r>
              <a:rPr lang="ru-RU" sz="1200" dirty="0">
                <a:latin typeface="TT Hoves"/>
              </a:rPr>
              <a:t>балансировка нагрузки </a:t>
            </a:r>
          </a:p>
        </p:txBody>
      </p:sp>
      <p:sp>
        <p:nvSpPr>
          <p:cNvPr id="12" name="TextBox 11">
            <a:extLst>
              <a:ext uri="{FF2B5EF4-FFF2-40B4-BE49-F238E27FC236}">
                <a16:creationId xmlns:a16="http://schemas.microsoft.com/office/drawing/2014/main" id="{8CF8734A-BC6E-438F-9E81-B7A0F27EF198}"/>
              </a:ext>
            </a:extLst>
          </p:cNvPr>
          <p:cNvSpPr txBox="1"/>
          <p:nvPr/>
        </p:nvSpPr>
        <p:spPr>
          <a:xfrm>
            <a:off x="4890051" y="1896502"/>
            <a:ext cx="6453810" cy="4247317"/>
          </a:xfrm>
          <a:prstGeom prst="rect">
            <a:avLst/>
          </a:prstGeom>
          <a:noFill/>
        </p:spPr>
        <p:txBody>
          <a:bodyPr wrap="square">
            <a:spAutoFit/>
          </a:bodyPr>
          <a:lstStyle/>
          <a:p>
            <a:pPr algn="just"/>
            <a:r>
              <a:rPr lang="ru-RU" b="1" dirty="0">
                <a:solidFill>
                  <a:schemeClr val="accent1"/>
                </a:solidFill>
                <a:latin typeface="TT Hoves" panose="02000503030000020004"/>
              </a:rPr>
              <a:t>Балансировка нагрузки</a:t>
            </a:r>
            <a:r>
              <a:rPr lang="ru-RU" dirty="0">
                <a:latin typeface="TT Hoves" panose="02000503030000020004"/>
              </a:rPr>
              <a:t> — это метод, который гарантирует, что сервер организации не будет перегружен трафиком. </a:t>
            </a:r>
          </a:p>
          <a:p>
            <a:pPr algn="just"/>
            <a:endParaRPr lang="ru-RU" dirty="0">
              <a:latin typeface="TT Hoves" panose="02000503030000020004"/>
            </a:endParaRPr>
          </a:p>
          <a:p>
            <a:pPr algn="just"/>
            <a:r>
              <a:rPr lang="ru-RU" dirty="0">
                <a:latin typeface="TT Hoves" panose="02000503030000020004"/>
              </a:rPr>
              <a:t>Под этим определением понимается эффективное распределение входящего сетевого трафика между группой внутренних серверов, также известной как ферма серверов или пул серверов.</a:t>
            </a:r>
          </a:p>
          <a:p>
            <a:pPr algn="just"/>
            <a:endParaRPr lang="ru-RU" dirty="0">
              <a:latin typeface="TT Hoves" panose="02000503030000020004"/>
            </a:endParaRPr>
          </a:p>
          <a:p>
            <a:pPr algn="just"/>
            <a:r>
              <a:rPr lang="ru-RU" dirty="0">
                <a:latin typeface="TT Hoves" panose="02000503030000020004"/>
              </a:rPr>
              <a:t>Основные компоненты, используемые при балансировки:</a:t>
            </a:r>
          </a:p>
          <a:p>
            <a:pPr marL="285750" indent="-285750" algn="just">
              <a:buClr>
                <a:schemeClr val="accent1"/>
              </a:buClr>
              <a:buFont typeface="Wingdings" panose="05000000000000000000" pitchFamily="2" charset="2"/>
              <a:buChar char="v"/>
            </a:pPr>
            <a:r>
              <a:rPr lang="ru-RU" dirty="0">
                <a:latin typeface="TT Hoves" panose="02000503030000020004"/>
              </a:rPr>
              <a:t>Список контроля доступа (</a:t>
            </a:r>
            <a:r>
              <a:rPr lang="en-US" dirty="0">
                <a:latin typeface="TT Hoves" panose="02000503030000020004"/>
              </a:rPr>
              <a:t>ACL</a:t>
            </a:r>
            <a:r>
              <a:rPr lang="ru-RU" dirty="0">
                <a:latin typeface="TT Hoves" panose="02000503030000020004"/>
              </a:rPr>
              <a:t>);</a:t>
            </a:r>
          </a:p>
          <a:p>
            <a:pPr marL="285750" indent="-285750" algn="just">
              <a:buClr>
                <a:schemeClr val="accent1"/>
              </a:buClr>
              <a:buFont typeface="Wingdings" panose="05000000000000000000" pitchFamily="2" charset="2"/>
              <a:buChar char="v"/>
            </a:pPr>
            <a:r>
              <a:rPr lang="ru-RU" dirty="0">
                <a:latin typeface="TT Hoves" panose="02000503030000020004"/>
              </a:rPr>
              <a:t>Бэкенд;</a:t>
            </a:r>
          </a:p>
          <a:p>
            <a:pPr marL="285750" indent="-285750" algn="just">
              <a:buClr>
                <a:schemeClr val="accent1"/>
              </a:buClr>
              <a:buFont typeface="Wingdings" panose="05000000000000000000" pitchFamily="2" charset="2"/>
              <a:buChar char="v"/>
            </a:pPr>
            <a:r>
              <a:rPr lang="ru-RU" dirty="0">
                <a:latin typeface="TT Hoves" panose="02000503030000020004"/>
              </a:rPr>
              <a:t>Интерфейс.</a:t>
            </a:r>
          </a:p>
          <a:p>
            <a:pPr marL="285750" indent="-285750" algn="just">
              <a:buClr>
                <a:schemeClr val="accent1"/>
              </a:buClr>
              <a:buFont typeface="Wingdings" panose="05000000000000000000" pitchFamily="2" charset="2"/>
              <a:buChar char="v"/>
            </a:pPr>
            <a:endParaRPr lang="ru-RU" dirty="0">
              <a:latin typeface="TT Hoves" panose="02000503030000020004"/>
            </a:endParaRPr>
          </a:p>
          <a:p>
            <a:pPr algn="just">
              <a:buClr>
                <a:schemeClr val="accent1"/>
              </a:buClr>
            </a:pPr>
            <a:r>
              <a:rPr lang="ru-RU" dirty="0">
                <a:latin typeface="TT Hoves" panose="02000503030000020004"/>
              </a:rPr>
              <a:t>Также существует несколько типов балансировки, рассмотрим их на следующих слайдах.</a:t>
            </a:r>
          </a:p>
        </p:txBody>
      </p:sp>
      <p:sp>
        <p:nvSpPr>
          <p:cNvPr id="8" name="TextBox 7">
            <a:extLst>
              <a:ext uri="{FF2B5EF4-FFF2-40B4-BE49-F238E27FC236}">
                <a16:creationId xmlns:a16="http://schemas.microsoft.com/office/drawing/2014/main" id="{B3E672FD-EC10-4CBB-AA72-50AC42FA283F}"/>
              </a:ext>
            </a:extLst>
          </p:cNvPr>
          <p:cNvSpPr txBox="1"/>
          <p:nvPr/>
        </p:nvSpPr>
        <p:spPr>
          <a:xfrm>
            <a:off x="4890051" y="310757"/>
            <a:ext cx="6945263" cy="1446550"/>
          </a:xfrm>
          <a:prstGeom prst="rect">
            <a:avLst/>
          </a:prstGeom>
          <a:noFill/>
        </p:spPr>
        <p:txBody>
          <a:bodyPr wrap="square" rtlCol="0">
            <a:spAutoFit/>
          </a:bodyPr>
          <a:lstStyle/>
          <a:p>
            <a:r>
              <a:rPr lang="ru-RU" sz="4400" dirty="0">
                <a:effectLst>
                  <a:outerShdw blurRad="38100" dist="38100" dir="2700000" algn="tl">
                    <a:srgbClr val="000000">
                      <a:alpha val="43137"/>
                    </a:srgbClr>
                  </a:outerShdw>
                </a:effectLst>
                <a:latin typeface="TT Hoves DemiBold"/>
              </a:rPr>
              <a:t>Концепция балансировки нагрузки</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412634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No Load Balancing">
            <a:extLst>
              <a:ext uri="{FF2B5EF4-FFF2-40B4-BE49-F238E27FC236}">
                <a16:creationId xmlns:a16="http://schemas.microsoft.com/office/drawing/2014/main" id="{69DBFF29-8DD2-4E6B-9D25-154033D7B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8875"/>
            <a:ext cx="6572250" cy="2000250"/>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9B54F0E7-2E39-44AD-BD52-8944B354C62E}"/>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br>
              <a:rPr lang="ru-RU" sz="1200" dirty="0">
                <a:latin typeface="TT Hoves"/>
              </a:rPr>
            </a:br>
            <a:r>
              <a:rPr lang="ru-RU" sz="1200" dirty="0">
                <a:latin typeface="TT Hoves"/>
              </a:rPr>
              <a:t>балансировка нагрузки </a:t>
            </a:r>
          </a:p>
        </p:txBody>
      </p:sp>
      <p:sp>
        <p:nvSpPr>
          <p:cNvPr id="6" name="TextBox 5">
            <a:extLst>
              <a:ext uri="{FF2B5EF4-FFF2-40B4-BE49-F238E27FC236}">
                <a16:creationId xmlns:a16="http://schemas.microsoft.com/office/drawing/2014/main" id="{CA0A7FC8-19D1-4F99-A13A-D39BBEA6F854}"/>
              </a:ext>
            </a:extLst>
          </p:cNvPr>
          <p:cNvSpPr txBox="1"/>
          <p:nvPr/>
        </p:nvSpPr>
        <p:spPr>
          <a:xfrm>
            <a:off x="442913" y="310757"/>
            <a:ext cx="11306175" cy="1446550"/>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Отсутствие балансировки </a:t>
            </a:r>
            <a:br>
              <a:rPr lang="ru-RU" sz="4400" dirty="0">
                <a:effectLst>
                  <a:outerShdw blurRad="38100" dist="38100" dir="2700000" algn="tl">
                    <a:srgbClr val="000000">
                      <a:alpha val="43137"/>
                    </a:srgbClr>
                  </a:outerShdw>
                </a:effectLst>
                <a:latin typeface="TT Hoves DemiBold"/>
              </a:rPr>
            </a:br>
            <a:r>
              <a:rPr lang="ru-RU" sz="4400" dirty="0">
                <a:effectLst>
                  <a:outerShdw blurRad="38100" dist="38100" dir="2700000" algn="tl">
                    <a:srgbClr val="000000">
                      <a:alpha val="43137"/>
                    </a:srgbClr>
                  </a:outerShdw>
                </a:effectLst>
                <a:latin typeface="TT Hoves DemiBold"/>
              </a:rPr>
              <a:t>нагрузки</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464398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No Load Balancing">
            <a:extLst>
              <a:ext uri="{FF2B5EF4-FFF2-40B4-BE49-F238E27FC236}">
                <a16:creationId xmlns:a16="http://schemas.microsoft.com/office/drawing/2014/main" id="{69DBFF29-8DD2-4E6B-9D25-154033D7B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2428875"/>
            <a:ext cx="657225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Layer 4 Load Balancing">
            <a:extLst>
              <a:ext uri="{FF2B5EF4-FFF2-40B4-BE49-F238E27FC236}">
                <a16:creationId xmlns:a16="http://schemas.microsoft.com/office/drawing/2014/main" id="{C5A6BC12-7339-4005-AD74-1F468B707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8" y="2012244"/>
            <a:ext cx="6572250" cy="2362200"/>
          </a:xfrm>
          <a:prstGeom prst="rect">
            <a:avLst/>
          </a:prstGeom>
          <a:noFill/>
          <a:extLst>
            <a:ext uri="{909E8E84-426E-40DD-AFC4-6F175D3DCCD1}">
              <a14:hiddenFill xmlns:a14="http://schemas.microsoft.com/office/drawing/2010/main">
                <a:solidFill>
                  <a:srgbClr val="FFFFFF"/>
                </a:solidFill>
              </a14:hiddenFill>
            </a:ext>
          </a:extLst>
        </p:spPr>
      </p:pic>
      <p:sp>
        <p:nvSpPr>
          <p:cNvPr id="6" name="Текст 4">
            <a:extLst>
              <a:ext uri="{FF2B5EF4-FFF2-40B4-BE49-F238E27FC236}">
                <a16:creationId xmlns:a16="http://schemas.microsoft.com/office/drawing/2014/main" id="{70908407-1F5C-46CC-BEC2-519DB1881EDD}"/>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5"/>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5"/>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br>
              <a:rPr lang="ru-RU" sz="1200" dirty="0">
                <a:latin typeface="TT Hoves"/>
              </a:rPr>
            </a:br>
            <a:r>
              <a:rPr lang="ru-RU" sz="1200" dirty="0">
                <a:latin typeface="TT Hoves"/>
              </a:rPr>
              <a:t>балансировка нагрузки </a:t>
            </a:r>
          </a:p>
        </p:txBody>
      </p:sp>
      <p:sp>
        <p:nvSpPr>
          <p:cNvPr id="7" name="TextBox 6">
            <a:extLst>
              <a:ext uri="{FF2B5EF4-FFF2-40B4-BE49-F238E27FC236}">
                <a16:creationId xmlns:a16="http://schemas.microsoft.com/office/drawing/2014/main" id="{09B7191A-C594-4562-9401-658EF303A07C}"/>
              </a:ext>
            </a:extLst>
          </p:cNvPr>
          <p:cNvSpPr txBox="1"/>
          <p:nvPr/>
        </p:nvSpPr>
        <p:spPr>
          <a:xfrm>
            <a:off x="442913" y="310757"/>
            <a:ext cx="11306175" cy="1446550"/>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Балансировка нагрузки </a:t>
            </a:r>
            <a:br>
              <a:rPr lang="ru-RU" sz="4400" dirty="0">
                <a:effectLst>
                  <a:outerShdw blurRad="38100" dist="38100" dir="2700000" algn="tl">
                    <a:srgbClr val="000000">
                      <a:alpha val="43137"/>
                    </a:srgbClr>
                  </a:outerShdw>
                </a:effectLst>
                <a:latin typeface="TT Hoves DemiBold"/>
              </a:rPr>
            </a:br>
            <a:r>
              <a:rPr lang="ru-RU" sz="4400" dirty="0">
                <a:effectLst>
                  <a:outerShdw blurRad="38100" dist="38100" dir="2700000" algn="tl">
                    <a:srgbClr val="000000">
                      <a:alpha val="43137"/>
                    </a:srgbClr>
                  </a:outerShdw>
                </a:effectLst>
                <a:latin typeface="TT Hoves DemiBold"/>
              </a:rPr>
              <a:t>уровня 4</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666912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Layer 7 Load Balancing">
            <a:extLst>
              <a:ext uri="{FF2B5EF4-FFF2-40B4-BE49-F238E27FC236}">
                <a16:creationId xmlns:a16="http://schemas.microsoft.com/office/drawing/2014/main" id="{903B9AA3-C42A-4E81-AC52-4ABA96642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2001202"/>
            <a:ext cx="6572250" cy="2962275"/>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B83B3B06-28F6-4165-AA25-DD2DC17876FC}"/>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br>
              <a:rPr lang="ru-RU" sz="1200" dirty="0">
                <a:latin typeface="TT Hoves"/>
              </a:rPr>
            </a:br>
            <a:r>
              <a:rPr lang="ru-RU" sz="1200" dirty="0">
                <a:latin typeface="TT Hoves"/>
              </a:rPr>
              <a:t>балансировка нагрузки </a:t>
            </a:r>
          </a:p>
        </p:txBody>
      </p:sp>
      <p:sp>
        <p:nvSpPr>
          <p:cNvPr id="9" name="TextBox 8">
            <a:extLst>
              <a:ext uri="{FF2B5EF4-FFF2-40B4-BE49-F238E27FC236}">
                <a16:creationId xmlns:a16="http://schemas.microsoft.com/office/drawing/2014/main" id="{E9EF8C8A-00B4-4B33-BCB1-2521F99F5020}"/>
              </a:ext>
            </a:extLst>
          </p:cNvPr>
          <p:cNvSpPr txBox="1"/>
          <p:nvPr/>
        </p:nvSpPr>
        <p:spPr>
          <a:xfrm>
            <a:off x="442913" y="310757"/>
            <a:ext cx="11306175" cy="1446550"/>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Балансировка нагрузки </a:t>
            </a:r>
            <a:br>
              <a:rPr lang="ru-RU" sz="4400" dirty="0">
                <a:effectLst>
                  <a:outerShdw blurRad="38100" dist="38100" dir="2700000" algn="tl">
                    <a:srgbClr val="000000">
                      <a:alpha val="43137"/>
                    </a:srgbClr>
                  </a:outerShdw>
                </a:effectLst>
                <a:latin typeface="TT Hoves DemiBold"/>
              </a:rPr>
            </a:br>
            <a:r>
              <a:rPr lang="ru-RU" sz="4400" dirty="0">
                <a:effectLst>
                  <a:outerShdw blurRad="38100" dist="38100" dir="2700000" algn="tl">
                    <a:srgbClr val="000000">
                      <a:alpha val="43137"/>
                    </a:srgbClr>
                  </a:outerShdw>
                </a:effectLst>
                <a:latin typeface="TT Hoves DemiBold"/>
              </a:rPr>
              <a:t>уровня 7</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4202568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A Setup">
            <a:extLst>
              <a:ext uri="{FF2B5EF4-FFF2-40B4-BE49-F238E27FC236}">
                <a16:creationId xmlns:a16="http://schemas.microsoft.com/office/drawing/2014/main" id="{B098E7FB-DE21-40C3-B3AA-6EB29B011AA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80554" y="958749"/>
            <a:ext cx="10830892" cy="5207854"/>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ECEF6E31-3E03-4A46-A7A2-F11DB71172A7}"/>
              </a:ext>
            </a:extLst>
          </p:cNvPr>
          <p:cNvSpPr txBox="1">
            <a:spLocks/>
          </p:cNvSpPr>
          <p:nvPr/>
        </p:nvSpPr>
        <p:spPr>
          <a:xfrm>
            <a:off x="356686" y="334528"/>
            <a:ext cx="2969610" cy="394342"/>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br>
              <a:rPr lang="ru-RU" sz="1200" dirty="0">
                <a:latin typeface="TT Hoves"/>
              </a:rPr>
            </a:br>
            <a:r>
              <a:rPr lang="ru-RU" sz="1200" dirty="0">
                <a:latin typeface="TT Hoves"/>
              </a:rPr>
              <a:t>балансировка нагрузки </a:t>
            </a:r>
          </a:p>
        </p:txBody>
      </p:sp>
      <p:sp>
        <p:nvSpPr>
          <p:cNvPr id="5" name="TextBox 4">
            <a:extLst>
              <a:ext uri="{FF2B5EF4-FFF2-40B4-BE49-F238E27FC236}">
                <a16:creationId xmlns:a16="http://schemas.microsoft.com/office/drawing/2014/main" id="{9B0824A3-3DEB-4B58-9EE3-AAD776BCE101}"/>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Высокая доступность</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745567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40265" y="898072"/>
            <a:ext cx="6742274" cy="833746"/>
          </a:xfrm>
        </p:spPr>
        <p:txBody>
          <a:bodyPr>
            <a:normAutofit fontScale="90000"/>
          </a:bodyPr>
          <a:lstStyle/>
          <a:p>
            <a:r>
              <a:rPr lang="en-US" sz="6000" b="1" dirty="0">
                <a:effectLst>
                  <a:outerShdw blurRad="38100" dist="38100" dir="2700000" algn="tl">
                    <a:srgbClr val="000000">
                      <a:alpha val="43137"/>
                    </a:srgbClr>
                  </a:outerShdw>
                </a:effectLst>
                <a:latin typeface="TT Hoves DemiBold" panose="02000503030000020004" pitchFamily="2" charset="-52"/>
              </a:rPr>
              <a:t>WEB-</a:t>
            </a:r>
            <a:r>
              <a:rPr lang="ru-RU" sz="6000" b="1" dirty="0">
                <a:effectLst>
                  <a:outerShdw blurRad="38100" dist="38100" dir="2700000" algn="tl">
                    <a:srgbClr val="000000">
                      <a:alpha val="43137"/>
                    </a:srgbClr>
                  </a:outerShdw>
                </a:effectLst>
                <a:latin typeface="TT Hoves DemiBold" panose="02000503030000020004" pitchFamily="2" charset="-52"/>
              </a:rPr>
              <a:t>сервера</a:t>
            </a:r>
            <a:endParaRPr lang="ru-RU" sz="3100" dirty="0">
              <a:effectLst>
                <a:outerShdw blurRad="38100" dist="38100" dir="2700000" algn="tl">
                  <a:srgbClr val="000000">
                    <a:alpha val="43137"/>
                  </a:srgbClr>
                </a:outerShdw>
              </a:effectLst>
              <a:latin typeface="TT Hoves" panose="02000503030000020004"/>
            </a:endParaRPr>
          </a:p>
        </p:txBody>
      </p:sp>
    </p:spTree>
    <p:extLst>
      <p:ext uri="{BB962C8B-B14F-4D97-AF65-F5344CB8AC3E}">
        <p14:creationId xmlns:p14="http://schemas.microsoft.com/office/powerpoint/2010/main" val="2802854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40265" y="898072"/>
            <a:ext cx="6742274" cy="833746"/>
          </a:xfrm>
        </p:spPr>
        <p:txBody>
          <a:bodyPr>
            <a:normAutofit fontScale="90000"/>
          </a:bodyPr>
          <a:lstStyle/>
          <a:p>
            <a:r>
              <a:rPr lang="en-US" sz="6000" b="1" dirty="0">
                <a:effectLst>
                  <a:outerShdw blurRad="38100" dist="38100" dir="2700000" algn="tl">
                    <a:srgbClr val="000000">
                      <a:alpha val="43137"/>
                    </a:srgbClr>
                  </a:outerShdw>
                </a:effectLst>
                <a:latin typeface="TT Hoves DemiBold" panose="02000503030000020004" pitchFamily="2" charset="-52"/>
              </a:rPr>
              <a:t>Domain Name System</a:t>
            </a:r>
            <a:endParaRPr lang="ru-RU" sz="3100" dirty="0">
              <a:effectLst>
                <a:outerShdw blurRad="38100" dist="38100" dir="2700000" algn="tl">
                  <a:srgbClr val="000000">
                    <a:alpha val="43137"/>
                  </a:srgbClr>
                </a:outerShdw>
              </a:effectLst>
              <a:latin typeface="TT Hoves" panose="02000503030000020004"/>
            </a:endParaRPr>
          </a:p>
        </p:txBody>
      </p:sp>
      <p:sp>
        <p:nvSpPr>
          <p:cNvPr id="4" name="TextBox 3">
            <a:extLst>
              <a:ext uri="{FF2B5EF4-FFF2-40B4-BE49-F238E27FC236}">
                <a16:creationId xmlns:a16="http://schemas.microsoft.com/office/drawing/2014/main" id="{4DBD4926-12E9-449A-838F-8C70426B0D93}"/>
              </a:ext>
            </a:extLst>
          </p:cNvPr>
          <p:cNvSpPr txBox="1"/>
          <p:nvPr/>
        </p:nvSpPr>
        <p:spPr>
          <a:xfrm>
            <a:off x="2679223" y="1962788"/>
            <a:ext cx="4890453" cy="523220"/>
          </a:xfrm>
          <a:prstGeom prst="rect">
            <a:avLst/>
          </a:prstGeom>
          <a:noFill/>
        </p:spPr>
        <p:txBody>
          <a:bodyPr wrap="square">
            <a:spAutoFit/>
          </a:bodyPr>
          <a:lstStyle/>
          <a:p>
            <a:r>
              <a:rPr lang="en-US" sz="2800" dirty="0">
                <a:latin typeface="TT Hoves DemiBold" panose="02000503030000020004" pitchFamily="2" charset="-52"/>
              </a:rPr>
              <a:t>DNS – </a:t>
            </a:r>
            <a:r>
              <a:rPr lang="ru-RU" sz="2800" dirty="0">
                <a:latin typeface="TT Hoves" panose="02000503030000020004"/>
              </a:rPr>
              <a:t>система доменных имен</a:t>
            </a:r>
          </a:p>
        </p:txBody>
      </p:sp>
    </p:spTree>
    <p:extLst>
      <p:ext uri="{BB962C8B-B14F-4D97-AF65-F5344CB8AC3E}">
        <p14:creationId xmlns:p14="http://schemas.microsoft.com/office/powerpoint/2010/main" val="456455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DA732BFB-71A8-4131-87D4-49AC87958750}"/>
              </a:ext>
            </a:extLst>
          </p:cNvPr>
          <p:cNvSpPr>
            <a:spLocks noGrp="1" noChangeArrowheads="1"/>
          </p:cNvSpPr>
          <p:nvPr>
            <p:ph type="body" sz="half" idx="18"/>
          </p:nvPr>
        </p:nvSpPr>
        <p:spPr bwMode="auto">
          <a:xfrm>
            <a:off x="5107679" y="2057282"/>
            <a:ext cx="6175514"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kumimoji="0" lang="ru-RU" altLang="ru-RU" sz="2000" b="0" i="0" u="none" strike="noStrike" cap="none" normalizeH="0" baseline="0" dirty="0">
              <a:ln>
                <a:noFill/>
              </a:ln>
              <a:solidFill>
                <a:schemeClr val="tx1"/>
              </a:solidFill>
              <a:effectLst/>
              <a:latin typeface="TT Hoves"/>
            </a:endParaRP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r>
              <a:rPr lang="en-US" altLang="ru-RU" sz="2000" b="1" dirty="0">
                <a:solidFill>
                  <a:schemeClr val="accent1"/>
                </a:solidFill>
                <a:latin typeface="TT Hoves"/>
              </a:rPr>
              <a:t>Web</a:t>
            </a:r>
            <a:r>
              <a:rPr kumimoji="0" lang="ru-RU" altLang="ru-RU" sz="2000" b="1" i="0" u="none" strike="noStrike" cap="none" normalizeH="0" baseline="0" dirty="0">
                <a:ln>
                  <a:noFill/>
                </a:ln>
                <a:solidFill>
                  <a:schemeClr val="accent1"/>
                </a:solidFill>
                <a:effectLst/>
                <a:latin typeface="TT Hoves"/>
              </a:rPr>
              <a:t>-сервер</a:t>
            </a:r>
            <a:r>
              <a:rPr kumimoji="0" lang="ru-RU" altLang="ru-RU" sz="2000" b="0" i="0" u="none" strike="noStrike" cap="none" normalizeH="0" baseline="0" dirty="0">
                <a:ln>
                  <a:noFill/>
                </a:ln>
                <a:solidFill>
                  <a:schemeClr val="tx1"/>
                </a:solidFill>
                <a:effectLst/>
                <a:latin typeface="TT Hoves"/>
              </a:rPr>
              <a:t> — это </a:t>
            </a:r>
            <a:r>
              <a:rPr kumimoji="0" lang="ru-RU" altLang="ru-RU" sz="2000" b="1" i="0" u="none" strike="noStrike" cap="none" normalizeH="0" baseline="0" dirty="0">
                <a:ln>
                  <a:noFill/>
                </a:ln>
                <a:solidFill>
                  <a:schemeClr val="tx1"/>
                </a:solidFill>
                <a:effectLst/>
                <a:latin typeface="TT Hoves"/>
              </a:rPr>
              <a:t>компьютер, который хранит файлы сайта</a:t>
            </a:r>
            <a:r>
              <a:rPr kumimoji="0" lang="ru-RU" altLang="ru-RU" sz="2000" b="0" i="0" u="none" strike="noStrike" cap="none" normalizeH="0" baseline="0" dirty="0">
                <a:ln>
                  <a:noFill/>
                </a:ln>
                <a:solidFill>
                  <a:schemeClr val="tx1"/>
                </a:solidFill>
                <a:effectLst/>
                <a:latin typeface="TT Hoves"/>
              </a:rPr>
              <a:t> (HTML-документы, CSS-стили, JavaScript-файлы, картинки и другие) и доставляет их на устройство конечного пользователя (веб-браузер и т.д.). </a:t>
            </a: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lang="ru-RU" altLang="ru-RU" sz="2000" dirty="0">
              <a:latin typeface="TT Hoves"/>
            </a:endParaRP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r>
              <a:rPr kumimoji="0" lang="ru-RU" altLang="ru-RU" sz="2000" b="0" i="0" u="none" strike="noStrike" cap="none" normalizeH="0" baseline="0" dirty="0">
                <a:ln>
                  <a:noFill/>
                </a:ln>
                <a:solidFill>
                  <a:schemeClr val="tx1"/>
                </a:solidFill>
                <a:effectLst/>
                <a:latin typeface="TT Hoves"/>
              </a:rPr>
              <a:t>Он подключён к сети Интернет и может быть доступен через доменное имя, подобное mozilla.org. </a:t>
            </a: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kumimoji="0" lang="ru-RU" altLang="ru-RU" sz="1800" b="0" i="0" u="none" strike="noStrike" cap="none" normalizeH="0" baseline="0" dirty="0">
              <a:ln>
                <a:noFill/>
              </a:ln>
              <a:solidFill>
                <a:schemeClr val="tx1"/>
              </a:solidFill>
              <a:effectLst/>
              <a:latin typeface="TT Hove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11" name="Текст 4">
            <a:extLst>
              <a:ext uri="{FF2B5EF4-FFF2-40B4-BE49-F238E27FC236}">
                <a16:creationId xmlns:a16="http://schemas.microsoft.com/office/drawing/2014/main" id="{A735C98D-FD57-4662-B0A0-8C12FB3D52D7}"/>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WEB-</a:t>
            </a:r>
            <a:r>
              <a:rPr lang="ru-RU" sz="1200" dirty="0">
                <a:latin typeface="TT Hoves"/>
              </a:rPr>
              <a:t>сервера </a:t>
            </a:r>
          </a:p>
        </p:txBody>
      </p:sp>
      <p:sp>
        <p:nvSpPr>
          <p:cNvPr id="5" name="TextBox 4">
            <a:extLst>
              <a:ext uri="{FF2B5EF4-FFF2-40B4-BE49-F238E27FC236}">
                <a16:creationId xmlns:a16="http://schemas.microsoft.com/office/drawing/2014/main" id="{DFC7B899-A84B-4E51-8953-12AB6AEFFB07}"/>
              </a:ext>
            </a:extLst>
          </p:cNvPr>
          <p:cNvSpPr txBox="1"/>
          <p:nvPr/>
        </p:nvSpPr>
        <p:spPr>
          <a:xfrm>
            <a:off x="5107679" y="310757"/>
            <a:ext cx="6641409" cy="1446550"/>
          </a:xfrm>
          <a:prstGeom prst="rect">
            <a:avLst/>
          </a:prstGeom>
          <a:noFill/>
        </p:spPr>
        <p:txBody>
          <a:bodyPr wrap="square" rtlCol="0">
            <a:spAutoFit/>
          </a:bodyPr>
          <a:lstStyle/>
          <a:p>
            <a:r>
              <a:rPr lang="en-US" sz="4400" i="0" kern="1200" dirty="0">
                <a:solidFill>
                  <a:schemeClr val="tx1"/>
                </a:solidFill>
                <a:effectLst>
                  <a:outerShdw blurRad="38100" dist="38100" dir="2700000" algn="tl">
                    <a:srgbClr val="000000">
                      <a:alpha val="43137"/>
                    </a:srgbClr>
                  </a:outerShdw>
                </a:effectLst>
                <a:latin typeface="TT Hoves DemiBold"/>
              </a:rPr>
              <a:t>W</a:t>
            </a:r>
            <a:r>
              <a:rPr lang="en-US" sz="4400" dirty="0">
                <a:effectLst>
                  <a:outerShdw blurRad="38100" dist="38100" dir="2700000" algn="tl">
                    <a:srgbClr val="000000">
                      <a:alpha val="43137"/>
                    </a:srgbClr>
                  </a:outerShdw>
                </a:effectLst>
                <a:latin typeface="TT Hoves DemiBold"/>
              </a:rPr>
              <a:t>eb-</a:t>
            </a:r>
            <a:r>
              <a:rPr lang="ru-RU" sz="4400" dirty="0">
                <a:effectLst>
                  <a:outerShdw blurRad="38100" dist="38100" dir="2700000" algn="tl">
                    <a:srgbClr val="000000">
                      <a:alpha val="43137"/>
                    </a:srgbClr>
                  </a:outerShdw>
                </a:effectLst>
                <a:latin typeface="TT Hoves DemiBold"/>
              </a:rPr>
              <a:t>сервер со стороны «железа»</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3786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DA732BFB-71A8-4131-87D4-49AC87958750}"/>
              </a:ext>
            </a:extLst>
          </p:cNvPr>
          <p:cNvSpPr>
            <a:spLocks noGrp="1" noChangeArrowheads="1"/>
          </p:cNvSpPr>
          <p:nvPr>
            <p:ph type="body" sz="half" idx="2"/>
          </p:nvPr>
        </p:nvSpPr>
        <p:spPr bwMode="auto">
          <a:xfrm>
            <a:off x="5107679" y="2182990"/>
            <a:ext cx="617551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kumimoji="0" lang="ru-RU" altLang="ru-RU" sz="1800" b="0" i="0" u="none" strike="noStrike" cap="none" normalizeH="0" baseline="0" dirty="0">
              <a:ln>
                <a:noFill/>
              </a:ln>
              <a:solidFill>
                <a:schemeClr val="tx1"/>
              </a:solidFill>
              <a:effectLst/>
              <a:latin typeface="TT Hoves"/>
            </a:endParaRP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r>
              <a:rPr lang="en-US" altLang="ru-RU" sz="2000" b="1" dirty="0">
                <a:solidFill>
                  <a:schemeClr val="accent1"/>
                </a:solidFill>
                <a:latin typeface="TT Hoves"/>
              </a:rPr>
              <a:t>Web</a:t>
            </a:r>
            <a:r>
              <a:rPr kumimoji="0" lang="ru-RU" altLang="ru-RU" sz="2000" b="1" u="none" strike="noStrike" cap="none" normalizeH="0" baseline="0" dirty="0">
                <a:ln>
                  <a:noFill/>
                </a:ln>
                <a:solidFill>
                  <a:schemeClr val="accent1"/>
                </a:solidFill>
                <a:effectLst/>
                <a:latin typeface="TT Hoves"/>
              </a:rPr>
              <a:t>-сервер</a:t>
            </a:r>
            <a:r>
              <a:rPr kumimoji="0" lang="ru-RU" altLang="ru-RU" sz="2000" i="0" u="none" strike="noStrike" cap="none" normalizeH="0" baseline="0" dirty="0">
                <a:ln>
                  <a:noFill/>
                </a:ln>
                <a:solidFill>
                  <a:schemeClr val="tx1"/>
                </a:solidFill>
                <a:effectLst/>
                <a:latin typeface="TT Hoves"/>
              </a:rPr>
              <a:t> включает в себя несколько компонентов, которые контролируют доступ веб-пользователей к размещённым на сервере файлам,</a:t>
            </a:r>
            <a:r>
              <a:rPr kumimoji="0" lang="ru-RU" altLang="ru-RU" sz="2000" b="0" i="0" u="none" strike="noStrike" cap="none" normalizeH="0" baseline="0" dirty="0">
                <a:ln>
                  <a:noFill/>
                </a:ln>
                <a:solidFill>
                  <a:schemeClr val="tx1"/>
                </a:solidFill>
                <a:effectLst/>
                <a:latin typeface="TT Hoves"/>
              </a:rPr>
              <a:t> как минимум — это </a:t>
            </a:r>
            <a:r>
              <a:rPr kumimoji="0" lang="ru-RU" altLang="ru-RU" sz="2000" b="0" i="1" u="none" strike="noStrike" cap="none" normalizeH="0" baseline="0" dirty="0">
                <a:ln>
                  <a:noFill/>
                </a:ln>
                <a:solidFill>
                  <a:schemeClr val="tx1"/>
                </a:solidFill>
                <a:effectLst/>
                <a:latin typeface="TT Hoves"/>
              </a:rPr>
              <a:t>HTTP-сервер</a:t>
            </a:r>
            <a:r>
              <a:rPr kumimoji="0" lang="ru-RU" altLang="ru-RU" sz="2000" b="0" i="0" u="none" strike="noStrike" cap="none" normalizeH="0" baseline="0" dirty="0">
                <a:ln>
                  <a:noFill/>
                </a:ln>
                <a:solidFill>
                  <a:schemeClr val="tx1"/>
                </a:solidFill>
                <a:effectLst/>
                <a:latin typeface="TT Hoves"/>
              </a:rPr>
              <a:t>. </a:t>
            </a: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lang="ru-RU" altLang="ru-RU" sz="2000" dirty="0">
              <a:latin typeface="TT Hoves"/>
            </a:endParaRP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r>
              <a:rPr kumimoji="0" lang="ru-RU" altLang="ru-RU" sz="2000" b="1" u="none" strike="noStrike" cap="none" normalizeH="0" baseline="0" dirty="0">
                <a:ln>
                  <a:noFill/>
                </a:ln>
                <a:solidFill>
                  <a:schemeClr val="accent1"/>
                </a:solidFill>
                <a:effectLst/>
                <a:latin typeface="TT Hoves"/>
              </a:rPr>
              <a:t>HTTP-сервер </a:t>
            </a:r>
            <a:r>
              <a:rPr kumimoji="0" lang="ru-RU" altLang="ru-RU" sz="2000" b="0" i="0" u="none" strike="noStrike" cap="none" normalizeH="0" baseline="0" dirty="0">
                <a:ln>
                  <a:noFill/>
                </a:ln>
                <a:solidFill>
                  <a:schemeClr val="tx1"/>
                </a:solidFill>
                <a:effectLst/>
                <a:latin typeface="TT Hoves"/>
              </a:rPr>
              <a:t>— </a:t>
            </a:r>
            <a:r>
              <a:rPr kumimoji="0" lang="ru-RU" altLang="ru-RU" sz="2000" b="1" i="0" u="none" strike="noStrike" cap="none" normalizeH="0" baseline="0" dirty="0">
                <a:ln>
                  <a:noFill/>
                </a:ln>
                <a:solidFill>
                  <a:schemeClr val="tx1"/>
                </a:solidFill>
                <a:effectLst/>
                <a:latin typeface="TT Hoves"/>
              </a:rPr>
              <a:t>это часть ПО</a:t>
            </a:r>
            <a:r>
              <a:rPr kumimoji="0" lang="ru-RU" altLang="ru-RU" sz="2000" b="0" i="0" u="none" strike="noStrike" cap="none" normalizeH="0" baseline="0" dirty="0">
                <a:ln>
                  <a:noFill/>
                </a:ln>
                <a:solidFill>
                  <a:schemeClr val="tx1"/>
                </a:solidFill>
                <a:effectLst/>
                <a:latin typeface="TT Hoves"/>
              </a:rPr>
              <a:t>, которая понимает </a:t>
            </a:r>
            <a:r>
              <a:rPr lang="ru-RU" altLang="ru-RU" sz="2000" dirty="0">
                <a:latin typeface="TT Hoves"/>
              </a:rPr>
              <a:t>URL-адреса</a:t>
            </a:r>
            <a:r>
              <a:rPr kumimoji="0" lang="ru-RU" altLang="ru-RU" sz="2000" b="0" i="0" u="none" strike="noStrike" cap="none" normalizeH="0" baseline="0" dirty="0">
                <a:ln>
                  <a:noFill/>
                </a:ln>
                <a:solidFill>
                  <a:schemeClr val="tx1"/>
                </a:solidFill>
                <a:effectLst/>
                <a:latin typeface="TT Hoves"/>
              </a:rPr>
              <a:t> (веб-адреса) и </a:t>
            </a:r>
            <a:r>
              <a:rPr lang="ru-RU" altLang="ru-RU" sz="2000" dirty="0">
                <a:latin typeface="TT Hoves"/>
              </a:rPr>
              <a:t>HTTP</a:t>
            </a:r>
            <a:r>
              <a:rPr kumimoji="0" lang="ru-RU" altLang="ru-RU" sz="2000" b="0" i="0" u="none" strike="noStrike" cap="none" normalizeH="0" baseline="0" dirty="0">
                <a:ln>
                  <a:noFill/>
                </a:ln>
                <a:solidFill>
                  <a:schemeClr val="tx1"/>
                </a:solidFill>
                <a:effectLst/>
                <a:latin typeface="TT Hoves"/>
              </a:rPr>
              <a:t> (протокол, который ваш браузер использует для просмотра веб-страниц). </a:t>
            </a:r>
          </a:p>
          <a:p>
            <a:pPr marL="285750" marR="0" lvl="0" indent="-285750" algn="just" defTabSz="914400" rtl="0" eaLnBrk="0" fontAlgn="base" latinLnBrk="0" hangingPunct="0">
              <a:lnSpc>
                <a:spcPct val="100000"/>
              </a:lnSpc>
              <a:spcBef>
                <a:spcPct val="0"/>
              </a:spcBef>
              <a:spcAft>
                <a:spcPct val="0"/>
              </a:spcAft>
              <a:buClr>
                <a:schemeClr val="accent1"/>
              </a:buClr>
              <a:buSzTx/>
              <a:buFont typeface="Wingdings" panose="05000000000000000000" pitchFamily="2" charset="2"/>
              <a:buChar char="v"/>
              <a:tabLst/>
            </a:pPr>
            <a:endParaRPr kumimoji="0" lang="ru-RU" altLang="ru-RU" sz="1800" b="0" i="0" u="none" strike="noStrike" cap="none" normalizeH="0" baseline="0" dirty="0">
              <a:ln>
                <a:noFill/>
              </a:ln>
              <a:solidFill>
                <a:schemeClr val="tx1"/>
              </a:solidFill>
              <a:effectLst/>
              <a:latin typeface="TT Hove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sp>
        <p:nvSpPr>
          <p:cNvPr id="8" name="Текст 4">
            <a:extLst>
              <a:ext uri="{FF2B5EF4-FFF2-40B4-BE49-F238E27FC236}">
                <a16:creationId xmlns:a16="http://schemas.microsoft.com/office/drawing/2014/main" id="{CA7BE176-9955-4AD5-BCCD-35580AE0BDD0}"/>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WEB-</a:t>
            </a:r>
            <a:r>
              <a:rPr lang="ru-RU" sz="1200" dirty="0">
                <a:latin typeface="TT Hoves"/>
              </a:rPr>
              <a:t>сервера </a:t>
            </a:r>
          </a:p>
        </p:txBody>
      </p:sp>
      <p:sp>
        <p:nvSpPr>
          <p:cNvPr id="5" name="TextBox 4">
            <a:extLst>
              <a:ext uri="{FF2B5EF4-FFF2-40B4-BE49-F238E27FC236}">
                <a16:creationId xmlns:a16="http://schemas.microsoft.com/office/drawing/2014/main" id="{E1CCEDA5-12F7-45EB-8D0D-7E557C194A8F}"/>
              </a:ext>
            </a:extLst>
          </p:cNvPr>
          <p:cNvSpPr txBox="1"/>
          <p:nvPr/>
        </p:nvSpPr>
        <p:spPr>
          <a:xfrm>
            <a:off x="5107679" y="310757"/>
            <a:ext cx="6641410" cy="1446550"/>
          </a:xfrm>
          <a:prstGeom prst="rect">
            <a:avLst/>
          </a:prstGeom>
          <a:noFill/>
        </p:spPr>
        <p:txBody>
          <a:bodyPr wrap="square" rtlCol="0">
            <a:spAutoFit/>
          </a:bodyPr>
          <a:lstStyle/>
          <a:p>
            <a:r>
              <a:rPr lang="en-US" sz="4400" i="0" kern="1200" dirty="0">
                <a:solidFill>
                  <a:schemeClr val="tx1"/>
                </a:solidFill>
                <a:effectLst>
                  <a:outerShdw blurRad="38100" dist="38100" dir="2700000" algn="tl">
                    <a:srgbClr val="000000">
                      <a:alpha val="43137"/>
                    </a:srgbClr>
                  </a:outerShdw>
                </a:effectLst>
                <a:latin typeface="TT Hoves DemiBold"/>
              </a:rPr>
              <a:t>W</a:t>
            </a:r>
            <a:r>
              <a:rPr lang="en-US" sz="4400" dirty="0">
                <a:effectLst>
                  <a:outerShdw blurRad="38100" dist="38100" dir="2700000" algn="tl">
                    <a:srgbClr val="000000">
                      <a:alpha val="43137"/>
                    </a:srgbClr>
                  </a:outerShdw>
                </a:effectLst>
                <a:latin typeface="TT Hoves DemiBold"/>
              </a:rPr>
              <a:t>eb-</a:t>
            </a:r>
            <a:r>
              <a:rPr lang="ru-RU" sz="4400" dirty="0">
                <a:effectLst>
                  <a:outerShdw blurRad="38100" dist="38100" dir="2700000" algn="tl">
                    <a:srgbClr val="000000">
                      <a:alpha val="43137"/>
                    </a:srgbClr>
                  </a:outerShdw>
                </a:effectLst>
                <a:latin typeface="TT Hoves DemiBold"/>
              </a:rPr>
              <a:t>сервер со стороны ПО</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38196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BEE9E3B1-DCE7-4D00-ACDA-9B068F61BE7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WEB-</a:t>
            </a:r>
            <a:r>
              <a:rPr lang="ru-RU" sz="1200" dirty="0">
                <a:latin typeface="TT Hoves"/>
              </a:rPr>
              <a:t>сервера </a:t>
            </a:r>
          </a:p>
        </p:txBody>
      </p:sp>
      <p:sp>
        <p:nvSpPr>
          <p:cNvPr id="6" name="TextBox 5">
            <a:extLst>
              <a:ext uri="{FF2B5EF4-FFF2-40B4-BE49-F238E27FC236}">
                <a16:creationId xmlns:a16="http://schemas.microsoft.com/office/drawing/2014/main" id="{47321646-C6AF-420F-9096-AFFA847E750E}"/>
              </a:ext>
            </a:extLst>
          </p:cNvPr>
          <p:cNvSpPr txBox="1"/>
          <p:nvPr/>
        </p:nvSpPr>
        <p:spPr>
          <a:xfrm>
            <a:off x="356686" y="1422882"/>
            <a:ext cx="11026931" cy="1754326"/>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dirty="0">
                <a:latin typeface="TT Hoves"/>
              </a:rPr>
              <a:t>На самом базовом уровне, когда браузеру нужен файл, размещённый на веб-сервере, браузер запрашивает его через HTTP-протокол. </a:t>
            </a:r>
          </a:p>
          <a:p>
            <a:pPr marL="285750" indent="-285750" algn="just">
              <a:buClr>
                <a:schemeClr val="accent1"/>
              </a:buClr>
              <a:buFont typeface="Wingdings" panose="05000000000000000000" pitchFamily="2" charset="2"/>
              <a:buChar char="v"/>
            </a:pPr>
            <a:endParaRPr lang="ru-RU" dirty="0">
              <a:latin typeface="TT Hoves"/>
            </a:endParaRPr>
          </a:p>
          <a:p>
            <a:pPr marL="285750" indent="-285750" algn="just">
              <a:buClr>
                <a:schemeClr val="accent1"/>
              </a:buClr>
              <a:buFont typeface="Wingdings" panose="05000000000000000000" pitchFamily="2" charset="2"/>
              <a:buChar char="v"/>
            </a:pPr>
            <a:r>
              <a:rPr lang="ru-RU" dirty="0">
                <a:latin typeface="TT Hoves"/>
              </a:rPr>
              <a:t>Когда запрос достигает нужного веб-сервера ("железо"), сервер HTTP (ПО) принимает запрос, находит запрашиваемый документ (если нет, то сообщает об ошибке 404) и отправляет обратно, также через HTTP.</a:t>
            </a:r>
          </a:p>
        </p:txBody>
      </p:sp>
      <p:pic>
        <p:nvPicPr>
          <p:cNvPr id="8" name="Рисунок 7">
            <a:extLst>
              <a:ext uri="{FF2B5EF4-FFF2-40B4-BE49-F238E27FC236}">
                <a16:creationId xmlns:a16="http://schemas.microsoft.com/office/drawing/2014/main" id="{E887AD9B-3B0F-4A65-8321-056033CD7B8C}"/>
              </a:ext>
            </a:extLst>
          </p:cNvPr>
          <p:cNvPicPr>
            <a:picLocks noChangeAspect="1"/>
          </p:cNvPicPr>
          <p:nvPr/>
        </p:nvPicPr>
        <p:blipFill>
          <a:blip r:embed="rId4"/>
          <a:stretch>
            <a:fillRect/>
          </a:stretch>
        </p:blipFill>
        <p:spPr>
          <a:xfrm>
            <a:off x="1655243" y="3177208"/>
            <a:ext cx="8881514" cy="3061310"/>
          </a:xfrm>
          <a:prstGeom prst="rect">
            <a:avLst/>
          </a:prstGeom>
        </p:spPr>
      </p:pic>
      <p:sp>
        <p:nvSpPr>
          <p:cNvPr id="10" name="TextBox 9">
            <a:extLst>
              <a:ext uri="{FF2B5EF4-FFF2-40B4-BE49-F238E27FC236}">
                <a16:creationId xmlns:a16="http://schemas.microsoft.com/office/drawing/2014/main" id="{373EC2F2-1698-430D-B639-1BF6AFC4DEDB}"/>
              </a:ext>
            </a:extLst>
          </p:cNvPr>
          <p:cNvSpPr txBox="1"/>
          <p:nvPr/>
        </p:nvSpPr>
        <p:spPr>
          <a:xfrm>
            <a:off x="442913" y="310757"/>
            <a:ext cx="11306176"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Браузер и </a:t>
            </a:r>
            <a:r>
              <a:rPr lang="en-US" sz="4400" dirty="0">
                <a:effectLst>
                  <a:outerShdw blurRad="38100" dist="38100" dir="2700000" algn="tl">
                    <a:srgbClr val="000000">
                      <a:alpha val="43137"/>
                    </a:srgbClr>
                  </a:outerShdw>
                </a:effectLst>
                <a:latin typeface="TT Hoves DemiBold"/>
              </a:rPr>
              <a:t>web-</a:t>
            </a:r>
            <a:r>
              <a:rPr lang="ru-RU" sz="4400" dirty="0">
                <a:effectLst>
                  <a:outerShdw blurRad="38100" dist="38100" dir="2700000" algn="tl">
                    <a:srgbClr val="000000">
                      <a:alpha val="43137"/>
                    </a:srgbClr>
                  </a:outerShdw>
                </a:effectLst>
                <a:latin typeface="TT Hoves DemiBold"/>
              </a:rPr>
              <a:t>сервер</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751664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640265" y="898072"/>
            <a:ext cx="6768848" cy="833746"/>
          </a:xfrm>
        </p:spPr>
        <p:txBody>
          <a:bodyPr>
            <a:normAutofit fontScale="90000"/>
          </a:bodyPr>
          <a:lstStyle/>
          <a:p>
            <a:r>
              <a:rPr lang="ru-RU" sz="6000" b="1" dirty="0">
                <a:effectLst>
                  <a:outerShdw blurRad="38100" dist="38100" dir="2700000" algn="tl">
                    <a:srgbClr val="000000">
                      <a:alpha val="43137"/>
                    </a:srgbClr>
                  </a:outerShdw>
                </a:effectLst>
                <a:latin typeface="TT Hoves DemiBold" panose="02000503030000020004" pitchFamily="2" charset="-52"/>
              </a:rPr>
              <a:t>Формы для аутентификации на сайте</a:t>
            </a:r>
            <a:endParaRPr lang="ru-RU" sz="3100" dirty="0">
              <a:effectLst>
                <a:outerShdw blurRad="38100" dist="38100" dir="2700000" algn="tl">
                  <a:srgbClr val="000000">
                    <a:alpha val="43137"/>
                  </a:srgbClr>
                </a:outerShdw>
              </a:effectLst>
              <a:latin typeface="TT Hoves" panose="02000503030000020004"/>
            </a:endParaRPr>
          </a:p>
        </p:txBody>
      </p:sp>
    </p:spTree>
    <p:extLst>
      <p:ext uri="{BB962C8B-B14F-4D97-AF65-F5344CB8AC3E}">
        <p14:creationId xmlns:p14="http://schemas.microsoft.com/office/powerpoint/2010/main" val="142444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5400" b="1" dirty="0">
                <a:effectLst>
                  <a:outerShdw blurRad="38100" dist="38100" dir="2700000" algn="tl">
                    <a:srgbClr val="000000">
                      <a:alpha val="43137"/>
                    </a:srgbClr>
                  </a:outerShdw>
                </a:effectLst>
                <a:latin typeface="TT Hoves DemiBold" panose="02000503030000020004" pitchFamily="2" charset="-52"/>
              </a:rPr>
              <a:t>Сервер баз данных</a:t>
            </a:r>
          </a:p>
        </p:txBody>
      </p:sp>
    </p:spTree>
    <p:extLst>
      <p:ext uri="{BB962C8B-B14F-4D97-AF65-F5344CB8AC3E}">
        <p14:creationId xmlns:p14="http://schemas.microsoft.com/office/powerpoint/2010/main" val="2281256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Что такое NoSQL СУБД: история, виды, примеры, применение Big Data">
            <a:extLst>
              <a:ext uri="{FF2B5EF4-FFF2-40B4-BE49-F238E27FC236}">
                <a16:creationId xmlns:a16="http://schemas.microsoft.com/office/drawing/2014/main" id="{BDF7D24D-B1F1-468E-A623-6A82B4382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807" y="1302075"/>
            <a:ext cx="8864385" cy="4253849"/>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D0C61742-1EEA-4EEB-BAF7-B29D573DF633}"/>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
        <p:nvSpPr>
          <p:cNvPr id="5" name="TextBox 4">
            <a:extLst>
              <a:ext uri="{FF2B5EF4-FFF2-40B4-BE49-F238E27FC236}">
                <a16:creationId xmlns:a16="http://schemas.microsoft.com/office/drawing/2014/main" id="{F9C5EE34-97C6-4810-8ACF-B1F175155A2E}"/>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Базы данных</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319760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4">
            <a:extLst>
              <a:ext uri="{FF2B5EF4-FFF2-40B4-BE49-F238E27FC236}">
                <a16:creationId xmlns:a16="http://schemas.microsoft.com/office/drawing/2014/main" id="{689CAAEF-3041-4D9F-A944-40D2D19E897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
        <p:nvSpPr>
          <p:cNvPr id="5" name="TextBox 4">
            <a:extLst>
              <a:ext uri="{FF2B5EF4-FFF2-40B4-BE49-F238E27FC236}">
                <a16:creationId xmlns:a16="http://schemas.microsoft.com/office/drawing/2014/main" id="{1359EAB4-F01D-40E0-97A0-D82EE8D95EE4}"/>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Виды баз данных</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pic>
        <p:nvPicPr>
          <p:cNvPr id="3" name="Рисунок 2">
            <a:extLst>
              <a:ext uri="{FF2B5EF4-FFF2-40B4-BE49-F238E27FC236}">
                <a16:creationId xmlns:a16="http://schemas.microsoft.com/office/drawing/2014/main" id="{E5CF41C7-F3B8-425D-8D9C-98844350FB69}"/>
              </a:ext>
            </a:extLst>
          </p:cNvPr>
          <p:cNvPicPr>
            <a:picLocks noChangeAspect="1"/>
          </p:cNvPicPr>
          <p:nvPr/>
        </p:nvPicPr>
        <p:blipFill>
          <a:blip r:embed="rId4"/>
          <a:stretch>
            <a:fillRect/>
          </a:stretch>
        </p:blipFill>
        <p:spPr>
          <a:xfrm>
            <a:off x="1539338" y="1153807"/>
            <a:ext cx="9113323" cy="4550385"/>
          </a:xfrm>
          <a:prstGeom prst="rect">
            <a:avLst/>
          </a:prstGeom>
        </p:spPr>
      </p:pic>
    </p:spTree>
    <p:extLst>
      <p:ext uri="{BB962C8B-B14F-4D97-AF65-F5344CB8AC3E}">
        <p14:creationId xmlns:p14="http://schemas.microsoft.com/office/powerpoint/2010/main" val="3402193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rite sql query for mysql, sql server, oracle, postgre sql by Cleancoder85  | Fiverr">
            <a:extLst>
              <a:ext uri="{FF2B5EF4-FFF2-40B4-BE49-F238E27FC236}">
                <a16:creationId xmlns:a16="http://schemas.microsoft.com/office/drawing/2014/main" id="{1E6A92F8-6BE4-4949-928D-CB79AB2DD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88" y="1208054"/>
            <a:ext cx="10255624" cy="5007158"/>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0283F7A1-56C1-4BA8-A93E-63F982190B87}"/>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
        <p:nvSpPr>
          <p:cNvPr id="5" name="TextBox 4">
            <a:extLst>
              <a:ext uri="{FF2B5EF4-FFF2-40B4-BE49-F238E27FC236}">
                <a16:creationId xmlns:a16="http://schemas.microsoft.com/office/drawing/2014/main" id="{E5BD28C4-13CE-4DCE-A111-D86EC511E2AD}"/>
              </a:ext>
            </a:extLst>
          </p:cNvPr>
          <p:cNvSpPr txBox="1"/>
          <p:nvPr/>
        </p:nvSpPr>
        <p:spPr>
          <a:xfrm>
            <a:off x="442913" y="310757"/>
            <a:ext cx="11306175"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SQL </a:t>
            </a:r>
            <a:r>
              <a:rPr lang="ru-RU" sz="4400" dirty="0">
                <a:effectLst>
                  <a:outerShdw blurRad="38100" dist="38100" dir="2700000" algn="tl">
                    <a:srgbClr val="000000">
                      <a:alpha val="43137"/>
                    </a:srgbClr>
                  </a:outerShdw>
                </a:effectLst>
                <a:latin typeface="TT Hoves DemiBold"/>
              </a:rPr>
              <a:t>базы данных</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490989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нереляционные базы данных, примеры, популярные NoSQL-СУБД">
            <a:extLst>
              <a:ext uri="{FF2B5EF4-FFF2-40B4-BE49-F238E27FC236}">
                <a16:creationId xmlns:a16="http://schemas.microsoft.com/office/drawing/2014/main" id="{7A3CC204-0D94-418D-ADCE-4BE1B52C7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989" y="1592263"/>
            <a:ext cx="10836022" cy="4141692"/>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0DD98EC8-00E0-4BA2-AA78-3A81E68D39C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
        <p:nvSpPr>
          <p:cNvPr id="5" name="TextBox 4">
            <a:extLst>
              <a:ext uri="{FF2B5EF4-FFF2-40B4-BE49-F238E27FC236}">
                <a16:creationId xmlns:a16="http://schemas.microsoft.com/office/drawing/2014/main" id="{FBF6A77A-AE92-4900-BAE1-2C447DD26B6D}"/>
              </a:ext>
            </a:extLst>
          </p:cNvPr>
          <p:cNvSpPr txBox="1"/>
          <p:nvPr/>
        </p:nvSpPr>
        <p:spPr>
          <a:xfrm>
            <a:off x="442913" y="310757"/>
            <a:ext cx="11306175"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NoSQL </a:t>
            </a:r>
            <a:r>
              <a:rPr lang="ru-RU" sz="4400" dirty="0">
                <a:effectLst>
                  <a:outerShdw blurRad="38100" dist="38100" dir="2700000" algn="tl">
                    <a:srgbClr val="000000">
                      <a:alpha val="43137"/>
                    </a:srgbClr>
                  </a:outerShdw>
                </a:effectLst>
                <a:latin typeface="TT Hoves DemiBold"/>
              </a:rPr>
              <a:t>базы данных</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965008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SQL">
            <a:extLst>
              <a:ext uri="{FF2B5EF4-FFF2-40B4-BE49-F238E27FC236}">
                <a16:creationId xmlns:a16="http://schemas.microsoft.com/office/drawing/2014/main" id="{0B8F676A-FC45-476C-9996-9483FA855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404" y="1962179"/>
            <a:ext cx="6201192" cy="3791323"/>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C6A27EEA-1905-4AAB-9E6B-220D60059AD7}"/>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сервер баз данных </a:t>
            </a:r>
          </a:p>
        </p:txBody>
      </p:sp>
      <p:sp>
        <p:nvSpPr>
          <p:cNvPr id="5" name="TextBox 4">
            <a:extLst>
              <a:ext uri="{FF2B5EF4-FFF2-40B4-BE49-F238E27FC236}">
                <a16:creationId xmlns:a16="http://schemas.microsoft.com/office/drawing/2014/main" id="{E422B95D-307C-4D2F-9DF3-1FC224FDBCC6}"/>
              </a:ext>
            </a:extLst>
          </p:cNvPr>
          <p:cNvSpPr txBox="1"/>
          <p:nvPr/>
        </p:nvSpPr>
        <p:spPr>
          <a:xfrm>
            <a:off x="442913" y="310757"/>
            <a:ext cx="11306175" cy="1446550"/>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Преимущества </a:t>
            </a:r>
            <a:r>
              <a:rPr lang="en-US" sz="4400" dirty="0">
                <a:effectLst>
                  <a:outerShdw blurRad="38100" dist="38100" dir="2700000" algn="tl">
                    <a:srgbClr val="000000">
                      <a:alpha val="43137"/>
                    </a:srgbClr>
                  </a:outerShdw>
                </a:effectLst>
                <a:latin typeface="TT Hoves DemiBold"/>
              </a:rPr>
              <a:t>NoSQL </a:t>
            </a:r>
            <a:br>
              <a:rPr lang="en-US" sz="4400" dirty="0">
                <a:effectLst>
                  <a:outerShdw blurRad="38100" dist="38100" dir="2700000" algn="tl">
                    <a:srgbClr val="000000">
                      <a:alpha val="43137"/>
                    </a:srgbClr>
                  </a:outerShdw>
                </a:effectLst>
                <a:latin typeface="TT Hoves DemiBold"/>
              </a:rPr>
            </a:br>
            <a:r>
              <a:rPr lang="ru-RU" sz="4400" dirty="0">
                <a:effectLst>
                  <a:outerShdw blurRad="38100" dist="38100" dir="2700000" algn="tl">
                    <a:srgbClr val="000000">
                      <a:alpha val="43137"/>
                    </a:srgbClr>
                  </a:outerShdw>
                </a:effectLst>
                <a:latin typeface="TT Hoves DemiBold"/>
              </a:rPr>
              <a:t>баз данных</a:t>
            </a:r>
            <a:r>
              <a:rPr lang="en-US" sz="4400" dirty="0">
                <a:effectLst>
                  <a:outerShdw blurRad="38100" dist="38100" dir="2700000" algn="tl">
                    <a:srgbClr val="000000">
                      <a:alpha val="43137"/>
                    </a:srgbClr>
                  </a:outerShdw>
                </a:effectLst>
                <a:latin typeface="TT Hoves DemiBold"/>
              </a:rPr>
              <a:t> </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845329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C9217F6A-C242-400E-B15A-9B16F436786D}"/>
              </a:ext>
            </a:extLst>
          </p:cNvPr>
          <p:cNvSpPr/>
          <p:nvPr/>
        </p:nvSpPr>
        <p:spPr>
          <a:xfrm>
            <a:off x="8347157" y="5835561"/>
            <a:ext cx="2518639" cy="400110"/>
          </a:xfrm>
          <a:prstGeom prst="rect">
            <a:avLst/>
          </a:prstGeom>
        </p:spPr>
        <p:txBody>
          <a:bodyPr wrap="square">
            <a:spAutoFit/>
          </a:bodyPr>
          <a:lstStyle/>
          <a:p>
            <a:r>
              <a:rPr lang="ru-RU" sz="2000" i="1" dirty="0">
                <a:solidFill>
                  <a:srgbClr val="202122"/>
                </a:solidFill>
                <a:effectLst/>
                <a:latin typeface="TT Hoves" panose="02000503030000020004"/>
              </a:rPr>
              <a:t>Пол В. </a:t>
            </a:r>
            <a:r>
              <a:rPr lang="ru-RU" sz="2000" i="1" dirty="0" err="1">
                <a:solidFill>
                  <a:srgbClr val="202122"/>
                </a:solidFill>
                <a:effectLst/>
                <a:latin typeface="TT Hoves" panose="02000503030000020004"/>
              </a:rPr>
              <a:t>Мокапетрис</a:t>
            </a:r>
            <a:r>
              <a:rPr lang="ru-RU" sz="2000" i="1" dirty="0">
                <a:solidFill>
                  <a:srgbClr val="202122"/>
                </a:solidFill>
                <a:effectLst/>
                <a:latin typeface="TT Hoves" panose="02000503030000020004"/>
              </a:rPr>
              <a:t> </a:t>
            </a:r>
            <a:endParaRPr lang="en-US" sz="2000" i="1" dirty="0">
              <a:solidFill>
                <a:srgbClr val="202122"/>
              </a:solidFill>
              <a:effectLst/>
              <a:latin typeface="TT Hoves" panose="02000503030000020004"/>
            </a:endParaRPr>
          </a:p>
        </p:txBody>
      </p:sp>
      <p:sp>
        <p:nvSpPr>
          <p:cNvPr id="5" name="Текст 3">
            <a:extLst>
              <a:ext uri="{FF2B5EF4-FFF2-40B4-BE49-F238E27FC236}">
                <a16:creationId xmlns:a16="http://schemas.microsoft.com/office/drawing/2014/main" id="{1F1E4EF2-920A-4A26-9C76-93F17D94147B}"/>
              </a:ext>
            </a:extLst>
          </p:cNvPr>
          <p:cNvSpPr txBox="1">
            <a:spLocks/>
          </p:cNvSpPr>
          <p:nvPr/>
        </p:nvSpPr>
        <p:spPr>
          <a:xfrm>
            <a:off x="612331" y="1562345"/>
            <a:ext cx="6624637" cy="4673325"/>
          </a:xfrm>
          <a:prstGeom prst="rect">
            <a:avLst/>
          </a:prstGeom>
        </p:spPr>
        <p:txBody>
          <a:bodyPr>
            <a:no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ru-RU" sz="1800" dirty="0">
                <a:latin typeface="TT Hoves"/>
              </a:rPr>
              <a:t>Пол В. </a:t>
            </a:r>
            <a:r>
              <a:rPr lang="ru-RU" sz="1800" dirty="0" err="1">
                <a:latin typeface="TT Hoves"/>
              </a:rPr>
              <a:t>Мокапетрис</a:t>
            </a:r>
            <a:r>
              <a:rPr lang="ru-RU" sz="1800" dirty="0">
                <a:latin typeface="TT Hoves"/>
              </a:rPr>
              <a:t> родился в 1948 году, а уже в 1983 году </a:t>
            </a:r>
            <a:r>
              <a:rPr lang="ru-RU" sz="1800" dirty="0">
                <a:solidFill>
                  <a:srgbClr val="202122"/>
                </a:solidFill>
                <a:latin typeface="TT Hoves" panose="02000503030000020004"/>
              </a:rPr>
              <a:t>предложил </a:t>
            </a:r>
            <a:r>
              <a:rPr lang="ru-RU" sz="1800" b="1" dirty="0">
                <a:solidFill>
                  <a:srgbClr val="FF0000"/>
                </a:solidFill>
                <a:latin typeface="TT Hoves" panose="02000503030000020004"/>
              </a:rPr>
              <a:t>архитектуру системы доменных имен </a:t>
            </a:r>
            <a:r>
              <a:rPr lang="ru-RU" sz="1800" dirty="0">
                <a:solidFill>
                  <a:srgbClr val="202122"/>
                </a:solidFill>
                <a:latin typeface="TT Hoves" panose="02000503030000020004"/>
              </a:rPr>
              <a:t>в RFC 882 и RFC 883, 973 </a:t>
            </a:r>
          </a:p>
          <a:p>
            <a:pPr marL="285750" indent="-285750">
              <a:buFont typeface="Wingdings" panose="05000000000000000000" pitchFamily="2" charset="2"/>
              <a:buChar char="v"/>
            </a:pPr>
            <a:r>
              <a:rPr lang="ru-RU" sz="1800" dirty="0">
                <a:solidFill>
                  <a:srgbClr val="202122"/>
                </a:solidFill>
                <a:latin typeface="TT Hoves" panose="02000503030000020004"/>
              </a:rPr>
              <a:t>Написал </a:t>
            </a:r>
            <a:r>
              <a:rPr lang="ru-RU" sz="1800" dirty="0">
                <a:latin typeface="TT Hoves" panose="02000503030000020004"/>
              </a:rPr>
              <a:t>первую реализацию DNS (названную «</a:t>
            </a:r>
            <a:r>
              <a:rPr lang="ru-RU" sz="1800" b="1" dirty="0" err="1">
                <a:solidFill>
                  <a:schemeClr val="accent1"/>
                </a:solidFill>
                <a:latin typeface="TT Hoves" panose="02000503030000020004"/>
              </a:rPr>
              <a:t>Дживс</a:t>
            </a:r>
            <a:r>
              <a:rPr lang="ru-RU" sz="1800" dirty="0">
                <a:latin typeface="TT Hoves" panose="02000503030000020004"/>
              </a:rPr>
              <a:t>») для TOPS-20. </a:t>
            </a:r>
            <a:endParaRPr lang="ru-RU" sz="1800" dirty="0">
              <a:solidFill>
                <a:srgbClr val="202122"/>
              </a:solidFill>
              <a:latin typeface="TT Hoves" panose="02000503030000020004"/>
            </a:endParaRPr>
          </a:p>
          <a:p>
            <a:pPr marL="285750" indent="-285750">
              <a:buFont typeface="Wingdings" panose="05000000000000000000" pitchFamily="2" charset="2"/>
              <a:buChar char="v"/>
            </a:pPr>
            <a:r>
              <a:rPr lang="ru-RU" sz="1800" dirty="0">
                <a:solidFill>
                  <a:srgbClr val="202122"/>
                </a:solidFill>
                <a:latin typeface="TT Hoves" panose="02000503030000020004"/>
              </a:rPr>
              <a:t>Также он разработал первый </a:t>
            </a:r>
            <a:r>
              <a:rPr lang="ru-RU" sz="1800" b="1" dirty="0">
                <a:solidFill>
                  <a:schemeClr val="accent1"/>
                </a:solidFill>
                <a:latin typeface="TT Hoves" panose="02000503030000020004"/>
              </a:rPr>
              <a:t>почтовый сервер SMTP</a:t>
            </a:r>
            <a:r>
              <a:rPr lang="ru-RU" sz="1800" dirty="0">
                <a:solidFill>
                  <a:srgbClr val="202122"/>
                </a:solidFill>
                <a:latin typeface="TT Hoves" panose="02000503030000020004"/>
              </a:rPr>
              <a:t>.</a:t>
            </a:r>
          </a:p>
          <a:p>
            <a:pPr marL="285750" indent="-285750">
              <a:buFont typeface="Wingdings" panose="05000000000000000000" pitchFamily="2" charset="2"/>
              <a:buChar char="v"/>
            </a:pPr>
            <a:r>
              <a:rPr lang="ru-RU" sz="1800" dirty="0">
                <a:solidFill>
                  <a:srgbClr val="202122"/>
                </a:solidFill>
                <a:latin typeface="TT Hoves" panose="02000503030000020004"/>
              </a:rPr>
              <a:t>А ещё он был </a:t>
            </a:r>
            <a:r>
              <a:rPr lang="ru-RU" sz="1800" b="1" dirty="0">
                <a:solidFill>
                  <a:srgbClr val="202122"/>
                </a:solidFill>
                <a:latin typeface="TT Hoves" panose="02000503030000020004"/>
              </a:rPr>
              <a:t>председателем </a:t>
            </a:r>
            <a:r>
              <a:rPr lang="ru-RU" sz="1800" dirty="0">
                <a:latin typeface="TT Hoves" panose="02000503030000020004"/>
              </a:rPr>
              <a:t>Инженерной группы Интернета (IETF) и </a:t>
            </a:r>
            <a:r>
              <a:rPr lang="ru-RU" sz="1800" b="1" dirty="0">
                <a:latin typeface="TT Hoves" panose="02000503030000020004"/>
              </a:rPr>
              <a:t>членом Совета </a:t>
            </a:r>
            <a:r>
              <a:rPr lang="ru-RU" sz="1800" dirty="0">
                <a:latin typeface="TT Hoves" panose="02000503030000020004"/>
              </a:rPr>
              <a:t>по архитектуре Интернета (IAB).</a:t>
            </a:r>
          </a:p>
          <a:p>
            <a:pPr marL="285750" indent="-285750">
              <a:buFont typeface="Wingdings" panose="05000000000000000000" pitchFamily="2" charset="2"/>
              <a:buChar char="v"/>
            </a:pPr>
            <a:r>
              <a:rPr lang="ru-RU" sz="1800" dirty="0">
                <a:solidFill>
                  <a:srgbClr val="202122"/>
                </a:solidFill>
                <a:latin typeface="TT Hoves" panose="02000503030000020004"/>
              </a:rPr>
              <a:t>И в настоящее время Пол </a:t>
            </a:r>
            <a:r>
              <a:rPr lang="ru-RU" sz="1800" b="1" dirty="0">
                <a:solidFill>
                  <a:srgbClr val="202122"/>
                </a:solidFill>
                <a:latin typeface="TT Hoves" panose="02000503030000020004"/>
              </a:rPr>
              <a:t>главный научный сотрудник </a:t>
            </a:r>
            <a:r>
              <a:rPr lang="ru-RU" sz="1800" dirty="0" err="1">
                <a:solidFill>
                  <a:srgbClr val="202122"/>
                </a:solidFill>
                <a:latin typeface="TT Hoves" panose="02000503030000020004"/>
              </a:rPr>
              <a:t>ThreatSTOP</a:t>
            </a:r>
            <a:r>
              <a:rPr lang="ru-RU" sz="1800" dirty="0">
                <a:solidFill>
                  <a:srgbClr val="202122"/>
                </a:solidFill>
                <a:latin typeface="TT Hoves" panose="02000503030000020004"/>
              </a:rPr>
              <a:t>.</a:t>
            </a:r>
            <a:br>
              <a:rPr lang="ru-RU" sz="1800" dirty="0">
                <a:solidFill>
                  <a:srgbClr val="202122"/>
                </a:solidFill>
                <a:latin typeface="TT Hoves" panose="02000503030000020004"/>
              </a:rPr>
            </a:br>
            <a:r>
              <a:rPr lang="ru-RU" sz="1800" dirty="0">
                <a:solidFill>
                  <a:srgbClr val="202122"/>
                </a:solidFill>
                <a:latin typeface="TT Hoves" panose="02000503030000020004"/>
              </a:rPr>
              <a:t> </a:t>
            </a:r>
            <a:br>
              <a:rPr lang="ru-RU" sz="1800" dirty="0">
                <a:solidFill>
                  <a:srgbClr val="202122"/>
                </a:solidFill>
                <a:latin typeface="TT Hoves" panose="02000503030000020004"/>
              </a:rPr>
            </a:br>
            <a:r>
              <a:rPr lang="ru-RU" sz="1800" b="1" dirty="0">
                <a:solidFill>
                  <a:schemeClr val="accent1"/>
                </a:solidFill>
                <a:latin typeface="TT Hoves" panose="02000503030000020004"/>
              </a:rPr>
              <a:t>СПОЙЛЕР: </a:t>
            </a:r>
            <a:r>
              <a:rPr lang="ru-RU" sz="1800" dirty="0">
                <a:solidFill>
                  <a:srgbClr val="202122"/>
                </a:solidFill>
                <a:latin typeface="TT Hoves" panose="02000503030000020004"/>
              </a:rPr>
              <a:t>которая борется с плохими парнями с помощью… DNS </a:t>
            </a:r>
            <a:r>
              <a:rPr lang="ru-RU" sz="1800" dirty="0">
                <a:solidFill>
                  <a:srgbClr val="202122"/>
                </a:solidFill>
                <a:latin typeface="TT Hoves" panose="02000503030000020004"/>
                <a:sym typeface="Wingdings" panose="05000000000000000000" pitchFamily="2" charset="2"/>
              </a:rPr>
              <a:t> </a:t>
            </a:r>
            <a:endParaRPr lang="ru-RU" sz="1800" dirty="0">
              <a:latin typeface="TT Hoves" panose="02000503030000020004"/>
            </a:endParaRPr>
          </a:p>
          <a:p>
            <a:pPr marL="457200" indent="-457200">
              <a:buFont typeface="Wingdings" panose="05000000000000000000" pitchFamily="2" charset="2"/>
              <a:buChar char="v"/>
            </a:pPr>
            <a:endParaRPr lang="ru-RU" sz="1800" dirty="0">
              <a:latin typeface="TT Hoves"/>
            </a:endParaRPr>
          </a:p>
        </p:txBody>
      </p:sp>
      <p:sp>
        <p:nvSpPr>
          <p:cNvPr id="6" name="Текст 4">
            <a:extLst>
              <a:ext uri="{FF2B5EF4-FFF2-40B4-BE49-F238E27FC236}">
                <a16:creationId xmlns:a16="http://schemas.microsoft.com/office/drawing/2014/main" id="{FAD851C2-A6A9-40C4-B105-C8BEC3EF8EE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pic>
        <p:nvPicPr>
          <p:cNvPr id="7" name="Picture 2" descr="An interview with Paul Mockapetris, the creator of the DNS">
            <a:extLst>
              <a:ext uri="{FF2B5EF4-FFF2-40B4-BE49-F238E27FC236}">
                <a16:creationId xmlns:a16="http://schemas.microsoft.com/office/drawing/2014/main" id="{F34AE5C6-C876-498B-9670-A7C1AEE04E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26" r="22786"/>
          <a:stretch/>
        </p:blipFill>
        <p:spPr bwMode="auto">
          <a:xfrm>
            <a:off x="7607031" y="1562345"/>
            <a:ext cx="3531141" cy="42732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D22A81C-EA3F-4784-B7DD-4B0CFAD80C6D}"/>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Пионер Интернета</a:t>
            </a:r>
          </a:p>
        </p:txBody>
      </p:sp>
    </p:spTree>
    <p:extLst>
      <p:ext uri="{BB962C8B-B14F-4D97-AF65-F5344CB8AC3E}">
        <p14:creationId xmlns:p14="http://schemas.microsoft.com/office/powerpoint/2010/main" val="2663208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5400" b="1" dirty="0">
                <a:effectLst>
                  <a:outerShdw blurRad="38100" dist="38100" dir="2700000" algn="tl">
                    <a:srgbClr val="000000">
                      <a:alpha val="43137"/>
                    </a:srgbClr>
                  </a:outerShdw>
                </a:effectLst>
                <a:latin typeface="TT Hoves DemiBold" panose="02000503030000020004" pitchFamily="2" charset="-52"/>
              </a:rPr>
              <a:t>Синтаксис </a:t>
            </a:r>
            <a:r>
              <a:rPr lang="en-US" sz="5400" b="1" dirty="0">
                <a:effectLst>
                  <a:outerShdw blurRad="38100" dist="38100" dir="2700000" algn="tl">
                    <a:srgbClr val="000000">
                      <a:alpha val="43137"/>
                    </a:srgbClr>
                  </a:outerShdw>
                </a:effectLst>
                <a:latin typeface="TT Hoves DemiBold" panose="02000503030000020004" pitchFamily="2" charset="-52"/>
              </a:rPr>
              <a:t>SQL</a:t>
            </a:r>
            <a:endParaRPr lang="ru-RU" sz="5400" b="1"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100556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Рисунок 1" descr="https://habrastorage.org/r/w1560/getpro/habr/upload_files/43c/96a/305/43c96a305b5d8255e65bb7249fda1f79.jpg">
            <a:extLst>
              <a:ext uri="{FF2B5EF4-FFF2-40B4-BE49-F238E27FC236}">
                <a16:creationId xmlns:a16="http://schemas.microsoft.com/office/drawing/2014/main" id="{7D5A8040-5DEC-4A87-A2B4-E4351A1BE83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16137" y="1145251"/>
            <a:ext cx="4959725" cy="4804699"/>
          </a:xfrm>
          <a:prstGeom prst="rect">
            <a:avLst/>
          </a:prstGeom>
          <a:noFill/>
          <a:ln>
            <a:noFill/>
          </a:ln>
        </p:spPr>
      </p:pic>
      <p:sp>
        <p:nvSpPr>
          <p:cNvPr id="3" name="Текст 4">
            <a:extLst>
              <a:ext uri="{FF2B5EF4-FFF2-40B4-BE49-F238E27FC236}">
                <a16:creationId xmlns:a16="http://schemas.microsoft.com/office/drawing/2014/main" id="{C13D0F8F-F0C2-47A6-8B79-C703F9051333}"/>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Tree>
    <p:extLst>
      <p:ext uri="{BB962C8B-B14F-4D97-AF65-F5344CB8AC3E}">
        <p14:creationId xmlns:p14="http://schemas.microsoft.com/office/powerpoint/2010/main" val="644900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Как сжать или удалить файл лога базы 1с в sql">
            <a:extLst>
              <a:ext uri="{FF2B5EF4-FFF2-40B4-BE49-F238E27FC236}">
                <a16:creationId xmlns:a16="http://schemas.microsoft.com/office/drawing/2014/main" id="{899C1D4D-740B-442D-B1E6-DEBA4D794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612" y="1846011"/>
            <a:ext cx="7250776" cy="4103939"/>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1C25953F-091F-497A-AE71-42B41ACBAB9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
        <p:nvSpPr>
          <p:cNvPr id="5" name="TextBox 4">
            <a:extLst>
              <a:ext uri="{FF2B5EF4-FFF2-40B4-BE49-F238E27FC236}">
                <a16:creationId xmlns:a16="http://schemas.microsoft.com/office/drawing/2014/main" id="{5E92E9A5-E673-4549-8DBC-A1605EC96C5D}"/>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Базы данных </a:t>
            </a:r>
            <a:r>
              <a:rPr lang="en-US" sz="4400" dirty="0">
                <a:effectLst>
                  <a:outerShdw blurRad="38100" dist="38100" dir="2700000" algn="tl">
                    <a:srgbClr val="000000">
                      <a:alpha val="43137"/>
                    </a:srgbClr>
                  </a:outerShdw>
                </a:effectLst>
                <a:latin typeface="TT Hoves DemiBold"/>
              </a:rPr>
              <a:t>SQL</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938679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ql - What are DDL and DML? - Stack Overflow">
            <a:extLst>
              <a:ext uri="{FF2B5EF4-FFF2-40B4-BE49-F238E27FC236}">
                <a16:creationId xmlns:a16="http://schemas.microsoft.com/office/drawing/2014/main" id="{1E786FB6-8FA9-43D1-9CF4-C3C5F2A2D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288" y="1643063"/>
            <a:ext cx="5305425"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Текст 4">
            <a:extLst>
              <a:ext uri="{FF2B5EF4-FFF2-40B4-BE49-F238E27FC236}">
                <a16:creationId xmlns:a16="http://schemas.microsoft.com/office/drawing/2014/main" id="{5D8508A0-8C16-4B45-9CCB-0151A0BA64B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
        <p:nvSpPr>
          <p:cNvPr id="5" name="TextBox 4">
            <a:extLst>
              <a:ext uri="{FF2B5EF4-FFF2-40B4-BE49-F238E27FC236}">
                <a16:creationId xmlns:a16="http://schemas.microsoft.com/office/drawing/2014/main" id="{77387141-635B-48E4-9D34-9A58CC67DEE3}"/>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Виды команд</a:t>
            </a:r>
            <a:r>
              <a:rPr lang="en-US" sz="4400" dirty="0">
                <a:effectLst>
                  <a:outerShdw blurRad="38100" dist="38100" dir="2700000" algn="tl">
                    <a:srgbClr val="000000">
                      <a:alpha val="43137"/>
                    </a:srgbClr>
                  </a:outerShdw>
                </a:effectLst>
                <a:latin typeface="TT Hoves DemiBold"/>
              </a:rPr>
              <a:t> </a:t>
            </a:r>
            <a:r>
              <a:rPr lang="ru-RU" sz="4400" dirty="0">
                <a:effectLst>
                  <a:outerShdw blurRad="38100" dist="38100" dir="2700000" algn="tl">
                    <a:srgbClr val="000000">
                      <a:alpha val="43137"/>
                    </a:srgbClr>
                  </a:outerShdw>
                </a:effectLst>
                <a:latin typeface="TT Hoves DemiBold"/>
              </a:rPr>
              <a:t>в </a:t>
            </a:r>
            <a:r>
              <a:rPr lang="en-US" sz="4400" dirty="0">
                <a:effectLst>
                  <a:outerShdw blurRad="38100" dist="38100" dir="2700000" algn="tl">
                    <a:srgbClr val="000000">
                      <a:alpha val="43137"/>
                    </a:srgbClr>
                  </a:outerShdw>
                </a:effectLst>
                <a:latin typeface="TT Hoves DemiBold"/>
              </a:rPr>
              <a:t>SQL</a:t>
            </a:r>
            <a:r>
              <a:rPr lang="ru-RU" sz="4400" dirty="0">
                <a:effectLst>
                  <a:outerShdw blurRad="38100" dist="38100" dir="2700000" algn="tl">
                    <a:srgbClr val="000000">
                      <a:alpha val="43137"/>
                    </a:srgbClr>
                  </a:outerShdw>
                </a:effectLst>
                <a:latin typeface="TT Hoves DemiBold"/>
              </a:rPr>
              <a:t> </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4087607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5F41608-5A29-4AE6-A02B-6F69CA8D8E65}"/>
              </a:ext>
            </a:extLst>
          </p:cNvPr>
          <p:cNvSpPr/>
          <p:nvPr/>
        </p:nvSpPr>
        <p:spPr>
          <a:xfrm>
            <a:off x="701769" y="1080198"/>
            <a:ext cx="10688126" cy="5016758"/>
          </a:xfrm>
          <a:prstGeom prst="rect">
            <a:avLst/>
          </a:prstGeom>
          <a:solidFill>
            <a:schemeClr val="bg1">
              <a:lumMod val="95000"/>
            </a:schemeClr>
          </a:solidFill>
        </p:spPr>
        <p:txBody>
          <a:bodyPr wrap="square">
            <a:spAutoFit/>
          </a:bodyPr>
          <a:lstStyle/>
          <a:p>
            <a:r>
              <a:rPr lang="ru-RU" sz="1600" dirty="0" err="1">
                <a:latin typeface="Courier New" panose="02070309020205020404" pitchFamily="49" charset="0"/>
                <a:cs typeface="Courier New" panose="02070309020205020404" pitchFamily="49" charset="0"/>
              </a:rPr>
              <a:t>mysql</a:t>
            </a:r>
            <a:r>
              <a:rPr lang="ru-RU" sz="1600" dirty="0">
                <a:latin typeface="Courier New" panose="02070309020205020404" pitchFamily="49" charset="0"/>
                <a:cs typeface="Courier New" panose="02070309020205020404" pitchFamily="49" charset="0"/>
              </a:rPr>
              <a:t>&gt; </a:t>
            </a:r>
          </a:p>
          <a:p>
            <a:r>
              <a:rPr lang="ru-RU" sz="1600" dirty="0" err="1">
                <a:latin typeface="Courier New" panose="02070309020205020404" pitchFamily="49" charset="0"/>
                <a:cs typeface="Courier New" panose="02070309020205020404" pitchFamily="49" charset="0"/>
              </a:rPr>
              <a:t>mysql</a:t>
            </a:r>
            <a:r>
              <a:rPr lang="ru-RU" sz="1600" dirty="0">
                <a:latin typeface="Courier New" panose="02070309020205020404" pitchFamily="49" charset="0"/>
                <a:cs typeface="Courier New" panose="02070309020205020404" pitchFamily="49" charset="0"/>
              </a:rPr>
              <a:t>&gt; </a:t>
            </a:r>
            <a:r>
              <a:rPr lang="ru-RU" sz="1600" dirty="0" err="1">
                <a:latin typeface="Courier New" panose="02070309020205020404" pitchFamily="49" charset="0"/>
                <a:cs typeface="Courier New" panose="02070309020205020404" pitchFamily="49" charset="0"/>
              </a:rPr>
              <a:t>show</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databases</a:t>
            </a:r>
            <a:r>
              <a:rPr lang="ru-RU" sz="1600" dirty="0">
                <a:latin typeface="Courier New" panose="02070309020205020404" pitchFamily="49" charset="0"/>
                <a:cs typeface="Courier New" panose="02070309020205020404" pitchFamily="49" charset="0"/>
              </a:rPr>
              <a:t>;</a:t>
            </a:r>
          </a:p>
          <a:p>
            <a:r>
              <a:rPr lang="ru-RU" sz="1600" dirty="0">
                <a:latin typeface="Courier New" panose="02070309020205020404" pitchFamily="49" charset="0"/>
                <a:cs typeface="Courier New" panose="02070309020205020404" pitchFamily="49" charset="0"/>
              </a:rPr>
              <a:t>+--------------------+</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Database</a:t>
            </a:r>
            <a:r>
              <a:rPr lang="ru-RU" sz="1600" dirty="0">
                <a:latin typeface="Courier New" panose="02070309020205020404" pitchFamily="49" charset="0"/>
                <a:cs typeface="Courier New" panose="02070309020205020404" pitchFamily="49" charset="0"/>
              </a:rPr>
              <a:t>           |</a:t>
            </a:r>
          </a:p>
          <a:p>
            <a:r>
              <a:rPr lang="ru-RU" sz="1600" dirty="0">
                <a:latin typeface="Courier New" panose="02070309020205020404" pitchFamily="49" charset="0"/>
                <a:cs typeface="Courier New" panose="02070309020205020404" pitchFamily="49" charset="0"/>
              </a:rPr>
              <a:t>+--------------------+</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information_schema</a:t>
            </a:r>
            <a:r>
              <a:rPr lang="ru-RU" sz="1600" dirty="0">
                <a:latin typeface="Courier New" panose="02070309020205020404" pitchFamily="49" charset="0"/>
                <a:cs typeface="Courier New" panose="02070309020205020404" pitchFamily="49" charset="0"/>
              </a:rPr>
              <a:t> |</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mysql</a:t>
            </a:r>
            <a:r>
              <a:rPr lang="ru-RU" sz="1600" dirty="0">
                <a:latin typeface="Courier New" panose="02070309020205020404" pitchFamily="49" charset="0"/>
                <a:cs typeface="Courier New" panose="02070309020205020404" pitchFamily="49" charset="0"/>
              </a:rPr>
              <a:t>              |</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performance_schema</a:t>
            </a:r>
            <a:r>
              <a:rPr lang="ru-RU" sz="1600" dirty="0">
                <a:latin typeface="Courier New" panose="02070309020205020404" pitchFamily="49" charset="0"/>
                <a:cs typeface="Courier New" panose="02070309020205020404" pitchFamily="49" charset="0"/>
              </a:rPr>
              <a:t> |</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sakila</a:t>
            </a:r>
            <a:r>
              <a:rPr lang="ru-RU" sz="1600" dirty="0">
                <a:latin typeface="Courier New" panose="02070309020205020404" pitchFamily="49" charset="0"/>
                <a:cs typeface="Courier New" panose="02070309020205020404" pitchFamily="49" charset="0"/>
              </a:rPr>
              <a:t>             |</a:t>
            </a:r>
          </a:p>
          <a:p>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sys</a:t>
            </a:r>
            <a:r>
              <a:rPr lang="ru-RU" sz="1600" dirty="0">
                <a:latin typeface="Courier New" panose="02070309020205020404" pitchFamily="49" charset="0"/>
                <a:cs typeface="Courier New" panose="02070309020205020404" pitchFamily="49" charset="0"/>
              </a:rPr>
              <a:t>                |</a:t>
            </a:r>
          </a:p>
          <a:p>
            <a:r>
              <a:rPr lang="ru-RU" sz="1600" dirty="0">
                <a:latin typeface="Courier New" panose="02070309020205020404" pitchFamily="49" charset="0"/>
                <a:cs typeface="Courier New" panose="02070309020205020404" pitchFamily="49" charset="0"/>
              </a:rPr>
              <a:t>+--------------------+</a:t>
            </a:r>
          </a:p>
          <a:p>
            <a:r>
              <a:rPr lang="ru-RU" sz="1600" dirty="0">
                <a:latin typeface="Courier New" panose="02070309020205020404" pitchFamily="49" charset="0"/>
                <a:cs typeface="Courier New" panose="02070309020205020404" pitchFamily="49" charset="0"/>
              </a:rPr>
              <a:t>5 </a:t>
            </a:r>
            <a:r>
              <a:rPr lang="ru-RU" sz="1600" dirty="0" err="1">
                <a:latin typeface="Courier New" panose="02070309020205020404" pitchFamily="49" charset="0"/>
                <a:cs typeface="Courier New" panose="02070309020205020404" pitchFamily="49" charset="0"/>
              </a:rPr>
              <a:t>rows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in</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set</a:t>
            </a:r>
            <a:r>
              <a:rPr lang="ru-RU" sz="1600" dirty="0">
                <a:latin typeface="Courier New" panose="02070309020205020404" pitchFamily="49" charset="0"/>
                <a:cs typeface="Courier New" panose="02070309020205020404" pitchFamily="49" charset="0"/>
              </a:rPr>
              <a:t> (0.00 </a:t>
            </a:r>
            <a:r>
              <a:rPr lang="ru-RU" sz="1600" dirty="0" err="1">
                <a:latin typeface="Courier New" panose="02070309020205020404" pitchFamily="49" charset="0"/>
                <a:cs typeface="Courier New" panose="02070309020205020404" pitchFamily="49" charset="0"/>
              </a:rPr>
              <a:t>sec</a:t>
            </a:r>
            <a:r>
              <a:rPr lang="ru-RU" sz="1600" dirty="0">
                <a:latin typeface="Courier New" panose="02070309020205020404" pitchFamily="49" charset="0"/>
                <a:cs typeface="Courier New" panose="02070309020205020404" pitchFamily="49" charset="0"/>
              </a:rPr>
              <a:t>)</a:t>
            </a:r>
          </a:p>
          <a:p>
            <a:endParaRPr lang="ru-RU" sz="1600" dirty="0">
              <a:latin typeface="Courier New" panose="02070309020205020404" pitchFamily="49" charset="0"/>
              <a:cs typeface="Courier New" panose="02070309020205020404" pitchFamily="49" charset="0"/>
            </a:endParaRPr>
          </a:p>
          <a:p>
            <a:r>
              <a:rPr lang="ru-RU" sz="1600" dirty="0" err="1">
                <a:latin typeface="Courier New" panose="02070309020205020404" pitchFamily="49" charset="0"/>
                <a:cs typeface="Courier New" panose="02070309020205020404" pitchFamily="49" charset="0"/>
              </a:rPr>
              <a:t>mysql</a:t>
            </a:r>
            <a:r>
              <a:rPr lang="ru-RU" sz="1600" dirty="0">
                <a:latin typeface="Courier New" panose="02070309020205020404" pitchFamily="49" charset="0"/>
                <a:cs typeface="Courier New" panose="02070309020205020404" pitchFamily="49" charset="0"/>
              </a:rPr>
              <a:t>&gt; </a:t>
            </a:r>
          </a:p>
          <a:p>
            <a:r>
              <a:rPr lang="ru-RU" sz="1600" dirty="0" err="1">
                <a:latin typeface="Courier New" panose="02070309020205020404" pitchFamily="49" charset="0"/>
                <a:cs typeface="Courier New" panose="02070309020205020404" pitchFamily="49" charset="0"/>
              </a:rPr>
              <a:t>mysql</a:t>
            </a:r>
            <a:r>
              <a:rPr lang="ru-RU" sz="1600" dirty="0">
                <a:latin typeface="Courier New" panose="02070309020205020404" pitchFamily="49" charset="0"/>
                <a:cs typeface="Courier New" panose="02070309020205020404" pitchFamily="49" charset="0"/>
              </a:rPr>
              <a:t>&gt; </a:t>
            </a:r>
            <a:r>
              <a:rPr lang="ru-RU" sz="1600" dirty="0" err="1">
                <a:latin typeface="Courier New" panose="02070309020205020404" pitchFamily="49" charset="0"/>
                <a:cs typeface="Courier New" panose="02070309020205020404" pitchFamily="49" charset="0"/>
              </a:rPr>
              <a:t>use</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sakila</a:t>
            </a:r>
            <a:r>
              <a:rPr lang="ru-RU" sz="1600" dirty="0">
                <a:latin typeface="Courier New" panose="02070309020205020404" pitchFamily="49" charset="0"/>
                <a:cs typeface="Courier New" panose="02070309020205020404" pitchFamily="49" charset="0"/>
              </a:rPr>
              <a:t>;</a:t>
            </a:r>
          </a:p>
          <a:p>
            <a:r>
              <a:rPr lang="ru-RU" sz="1600" dirty="0" err="1">
                <a:latin typeface="Courier New" panose="02070309020205020404" pitchFamily="49" charset="0"/>
                <a:cs typeface="Courier New" panose="02070309020205020404" pitchFamily="49" charset="0"/>
              </a:rPr>
              <a:t>Reading</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table</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information</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for</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completion</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of</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table</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and</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column</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names</a:t>
            </a:r>
            <a:endParaRPr lang="ru-RU" sz="1600" dirty="0">
              <a:latin typeface="Courier New" panose="02070309020205020404" pitchFamily="49" charset="0"/>
              <a:cs typeface="Courier New" panose="02070309020205020404" pitchFamily="49" charset="0"/>
            </a:endParaRPr>
          </a:p>
          <a:p>
            <a:r>
              <a:rPr lang="ru-RU" sz="1600" dirty="0" err="1">
                <a:latin typeface="Courier New" panose="02070309020205020404" pitchFamily="49" charset="0"/>
                <a:cs typeface="Courier New" panose="02070309020205020404" pitchFamily="49" charset="0"/>
              </a:rPr>
              <a:t>You</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can</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turn</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off</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this</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feature</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to</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get</a:t>
            </a:r>
            <a:r>
              <a:rPr lang="ru-RU" sz="1600" dirty="0">
                <a:latin typeface="Courier New" panose="02070309020205020404" pitchFamily="49" charset="0"/>
                <a:cs typeface="Courier New" panose="02070309020205020404" pitchFamily="49" charset="0"/>
              </a:rPr>
              <a:t> a </a:t>
            </a:r>
            <a:r>
              <a:rPr lang="ru-RU" sz="1600" dirty="0" err="1">
                <a:latin typeface="Courier New" panose="02070309020205020404" pitchFamily="49" charset="0"/>
                <a:cs typeface="Courier New" panose="02070309020205020404" pitchFamily="49" charset="0"/>
              </a:rPr>
              <a:t>quicker</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startup</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with</a:t>
            </a:r>
            <a:r>
              <a:rPr lang="ru-RU" sz="1600" dirty="0">
                <a:latin typeface="Courier New" panose="02070309020205020404" pitchFamily="49" charset="0"/>
                <a:cs typeface="Courier New" panose="02070309020205020404" pitchFamily="49" charset="0"/>
              </a:rPr>
              <a:t> -A</a:t>
            </a:r>
          </a:p>
          <a:p>
            <a:endParaRPr lang="ru-RU" sz="1600" dirty="0">
              <a:latin typeface="Courier New" panose="02070309020205020404" pitchFamily="49" charset="0"/>
              <a:cs typeface="Courier New" panose="02070309020205020404" pitchFamily="49" charset="0"/>
            </a:endParaRPr>
          </a:p>
          <a:p>
            <a:r>
              <a:rPr lang="ru-RU" sz="1600" dirty="0" err="1">
                <a:latin typeface="Courier New" panose="02070309020205020404" pitchFamily="49" charset="0"/>
                <a:cs typeface="Courier New" panose="02070309020205020404" pitchFamily="49" charset="0"/>
              </a:rPr>
              <a:t>Database</a:t>
            </a:r>
            <a:r>
              <a:rPr lang="ru-RU" sz="1600" dirty="0">
                <a:latin typeface="Courier New" panose="02070309020205020404" pitchFamily="49" charset="0"/>
                <a:cs typeface="Courier New" panose="02070309020205020404" pitchFamily="49" charset="0"/>
              </a:rPr>
              <a:t> </a:t>
            </a:r>
            <a:r>
              <a:rPr lang="ru-RU" sz="1600" dirty="0" err="1">
                <a:latin typeface="Courier New" panose="02070309020205020404" pitchFamily="49" charset="0"/>
                <a:cs typeface="Courier New" panose="02070309020205020404" pitchFamily="49" charset="0"/>
              </a:rPr>
              <a:t>changed</a:t>
            </a:r>
            <a:endParaRPr lang="ru-RU" sz="1600" dirty="0">
              <a:latin typeface="Courier New" panose="02070309020205020404" pitchFamily="49" charset="0"/>
              <a:cs typeface="Courier New" panose="02070309020205020404" pitchFamily="49" charset="0"/>
            </a:endParaRPr>
          </a:p>
          <a:p>
            <a:r>
              <a:rPr lang="ru-RU" sz="1600" dirty="0" err="1">
                <a:latin typeface="Courier New" panose="02070309020205020404" pitchFamily="49" charset="0"/>
                <a:cs typeface="Courier New" panose="02070309020205020404" pitchFamily="49" charset="0"/>
              </a:rPr>
              <a:t>mysql</a:t>
            </a:r>
            <a:r>
              <a:rPr lang="ru-RU" sz="1600" dirty="0">
                <a:latin typeface="Courier New" panose="02070309020205020404" pitchFamily="49" charset="0"/>
                <a:cs typeface="Courier New" panose="02070309020205020404" pitchFamily="49" charset="0"/>
              </a:rPr>
              <a:t>&gt; </a:t>
            </a:r>
          </a:p>
        </p:txBody>
      </p:sp>
      <p:sp>
        <p:nvSpPr>
          <p:cNvPr id="3" name="Текст 4">
            <a:extLst>
              <a:ext uri="{FF2B5EF4-FFF2-40B4-BE49-F238E27FC236}">
                <a16:creationId xmlns:a16="http://schemas.microsoft.com/office/drawing/2014/main" id="{56E4B4F1-63AB-4E12-89D0-A11B25512A0D}"/>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
        <p:nvSpPr>
          <p:cNvPr id="5" name="TextBox 4">
            <a:extLst>
              <a:ext uri="{FF2B5EF4-FFF2-40B4-BE49-F238E27FC236}">
                <a16:creationId xmlns:a16="http://schemas.microsoft.com/office/drawing/2014/main" id="{EFC5BB91-3F2F-463D-98A8-27DA06ED55E7}"/>
              </a:ext>
            </a:extLst>
          </p:cNvPr>
          <p:cNvSpPr txBox="1"/>
          <p:nvPr/>
        </p:nvSpPr>
        <p:spPr>
          <a:xfrm>
            <a:off x="442913" y="310757"/>
            <a:ext cx="11306175"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MySQL</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42051734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5F41608-5A29-4AE6-A02B-6F69CA8D8E65}"/>
              </a:ext>
            </a:extLst>
          </p:cNvPr>
          <p:cNvSpPr/>
          <p:nvPr/>
        </p:nvSpPr>
        <p:spPr>
          <a:xfrm>
            <a:off x="716645" y="1413063"/>
            <a:ext cx="10689292" cy="4031873"/>
          </a:xfrm>
          <a:prstGeom prst="rect">
            <a:avLst/>
          </a:prstGeom>
          <a:solidFill>
            <a:schemeClr val="bg1">
              <a:lumMod val="95000"/>
            </a:schemeClr>
          </a:solidFill>
        </p:spPr>
        <p:txBody>
          <a:bodyPr wrap="square">
            <a:spAutoFit/>
          </a:bodyPr>
          <a:lstStyle/>
          <a:p>
            <a:endParaRPr lang="ru-RU"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 show tables;</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Tables_in_sakila</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actor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actor_info</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address                    |</a:t>
            </a:r>
          </a:p>
          <a:p>
            <a:r>
              <a:rPr lang="en-US" sz="1600" dirty="0">
                <a:latin typeface="Courier New" panose="02070309020205020404" pitchFamily="49" charset="0"/>
                <a:cs typeface="Courier New" panose="02070309020205020404" pitchFamily="49" charset="0"/>
              </a:rPr>
              <a:t>| category                   |</a:t>
            </a:r>
          </a:p>
          <a:p>
            <a:r>
              <a:rPr lang="en-US" sz="1600" dirty="0">
                <a:latin typeface="Courier New" panose="02070309020205020404" pitchFamily="49" charset="0"/>
                <a:cs typeface="Courier New" panose="02070309020205020404" pitchFamily="49" charset="0"/>
              </a:rPr>
              <a:t>| city                       |</a:t>
            </a:r>
            <a:br>
              <a:rPr lang="en-US"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 …………                       |</a:t>
            </a:r>
          </a:p>
          <a:p>
            <a:r>
              <a:rPr lang="en-US" sz="1600" dirty="0">
                <a:latin typeface="Courier New" panose="02070309020205020404" pitchFamily="49" charset="0"/>
                <a:cs typeface="Courier New" panose="02070309020205020404" pitchFamily="49" charset="0"/>
              </a:rPr>
              <a:t>| country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staff_list</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store                      |</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23 rows in set (0.00 sec)</a:t>
            </a:r>
            <a:endParaRPr lang="ru-RU" sz="1600" dirty="0">
              <a:latin typeface="Courier New" panose="02070309020205020404" pitchFamily="49" charset="0"/>
              <a:cs typeface="Courier New" panose="02070309020205020404" pitchFamily="49" charset="0"/>
            </a:endParaRPr>
          </a:p>
        </p:txBody>
      </p:sp>
      <p:sp>
        <p:nvSpPr>
          <p:cNvPr id="3" name="Текст 4">
            <a:extLst>
              <a:ext uri="{FF2B5EF4-FFF2-40B4-BE49-F238E27FC236}">
                <a16:creationId xmlns:a16="http://schemas.microsoft.com/office/drawing/2014/main" id="{8FE39475-83E8-49AD-A00D-F6A4DE46275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
        <p:nvSpPr>
          <p:cNvPr id="5" name="TextBox 4">
            <a:extLst>
              <a:ext uri="{FF2B5EF4-FFF2-40B4-BE49-F238E27FC236}">
                <a16:creationId xmlns:a16="http://schemas.microsoft.com/office/drawing/2014/main" id="{D3B96381-602B-404C-8520-408EB10AA3F3}"/>
              </a:ext>
            </a:extLst>
          </p:cNvPr>
          <p:cNvSpPr txBox="1"/>
          <p:nvPr/>
        </p:nvSpPr>
        <p:spPr>
          <a:xfrm>
            <a:off x="442913" y="310757"/>
            <a:ext cx="11306175"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MySQL</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760016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5F41608-5A29-4AE6-A02B-6F69CA8D8E65}"/>
              </a:ext>
            </a:extLst>
          </p:cNvPr>
          <p:cNvSpPr/>
          <p:nvPr/>
        </p:nvSpPr>
        <p:spPr>
          <a:xfrm>
            <a:off x="705852" y="1874728"/>
            <a:ext cx="10748211" cy="3108543"/>
          </a:xfrm>
          <a:prstGeom prst="rect">
            <a:avLst/>
          </a:prstGeom>
          <a:solidFill>
            <a:schemeClr val="bg1">
              <a:lumMod val="95000"/>
            </a:schemeClr>
          </a:solidFill>
        </p:spPr>
        <p:txBody>
          <a:bodyPr wrap="square">
            <a:spAutoFit/>
          </a:bodyPr>
          <a:lstStyle/>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mysql</a:t>
            </a:r>
            <a:r>
              <a:rPr lang="en-US" sz="1400" dirty="0">
                <a:latin typeface="Courier New" panose="02070309020205020404" pitchFamily="49" charset="0"/>
                <a:cs typeface="Courier New" panose="02070309020205020404" pitchFamily="49" charset="0"/>
              </a:rPr>
              <a:t>&gt; show columns from actor;</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Field       | Type              | Null | Key | Default           | Extra                        |</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actor_id</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smallint</a:t>
            </a:r>
            <a:r>
              <a:rPr lang="en-US" sz="1400" dirty="0">
                <a:latin typeface="Courier New" panose="02070309020205020404" pitchFamily="49" charset="0"/>
                <a:cs typeface="Courier New" panose="02070309020205020404" pitchFamily="49" charset="0"/>
              </a:rPr>
              <a:t> unsigned | NO   | PRI | NULL              | </a:t>
            </a:r>
            <a:r>
              <a:rPr lang="en-US" sz="1400" dirty="0" err="1">
                <a:latin typeface="Courier New" panose="02070309020205020404" pitchFamily="49" charset="0"/>
                <a:cs typeface="Courier New" panose="02070309020205020404" pitchFamily="49" charset="0"/>
              </a:rPr>
              <a:t>auto_increment</a:t>
            </a:r>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first_name</a:t>
            </a:r>
            <a:r>
              <a:rPr lang="en-US" sz="1400" dirty="0">
                <a:latin typeface="Courier New" panose="02070309020205020404" pitchFamily="49" charset="0"/>
                <a:cs typeface="Courier New" panose="02070309020205020404" pitchFamily="49" charset="0"/>
              </a:rPr>
              <a:t>  | varchar(45)       | NO   |     | NULL              |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last_name</a:t>
            </a:r>
            <a:r>
              <a:rPr lang="en-US" sz="1400" dirty="0">
                <a:latin typeface="Courier New" panose="02070309020205020404" pitchFamily="49" charset="0"/>
                <a:cs typeface="Courier New" panose="02070309020205020404" pitchFamily="49" charset="0"/>
              </a:rPr>
              <a:t>   | varchar(45)       | NO   | MUL | NULL              |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last_update</a:t>
            </a:r>
            <a:r>
              <a:rPr lang="en-US" sz="1400" dirty="0">
                <a:latin typeface="Courier New" panose="02070309020205020404" pitchFamily="49" charset="0"/>
                <a:cs typeface="Courier New" panose="02070309020205020404" pitchFamily="49" charset="0"/>
              </a:rPr>
              <a:t> | timestamp         | NO   |     | CURRENT_TIMESTAMP | DEFAULT_GENERATED            |</a:t>
            </a:r>
          </a:p>
          <a:p>
            <a:r>
              <a:rPr lang="en-US" sz="1400" dirty="0">
                <a:latin typeface="Courier New" panose="02070309020205020404" pitchFamily="49" charset="0"/>
                <a:cs typeface="Courier New" panose="02070309020205020404" pitchFamily="49" charset="0"/>
              </a:rPr>
              <a:t>|             |                   |      |     |                   | on update CURRENT_TIMESTAMP  |</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4 rows in set (0.01 sec)</a:t>
            </a:r>
          </a:p>
          <a:p>
            <a:endParaRPr lang="en-US" sz="1400" dirty="0">
              <a:latin typeface="Courier New" panose="02070309020205020404" pitchFamily="49" charset="0"/>
              <a:cs typeface="Courier New" panose="02070309020205020404" pitchFamily="49" charset="0"/>
            </a:endParaRPr>
          </a:p>
          <a:p>
            <a:r>
              <a:rPr lang="en-US" sz="1400" dirty="0" err="1">
                <a:latin typeface="Courier New" panose="02070309020205020404" pitchFamily="49" charset="0"/>
                <a:cs typeface="Courier New" panose="02070309020205020404" pitchFamily="49" charset="0"/>
              </a:rPr>
              <a:t>mysql</a:t>
            </a:r>
            <a:r>
              <a:rPr lang="en-US" sz="1400" dirty="0">
                <a:latin typeface="Courier New" panose="02070309020205020404" pitchFamily="49" charset="0"/>
                <a:cs typeface="Courier New" panose="02070309020205020404" pitchFamily="49" charset="0"/>
              </a:rPr>
              <a:t>&gt;</a:t>
            </a:r>
          </a:p>
        </p:txBody>
      </p:sp>
      <p:sp>
        <p:nvSpPr>
          <p:cNvPr id="3" name="Текст 4">
            <a:extLst>
              <a:ext uri="{FF2B5EF4-FFF2-40B4-BE49-F238E27FC236}">
                <a16:creationId xmlns:a16="http://schemas.microsoft.com/office/drawing/2014/main" id="{C65B47F4-FAF5-478D-8E91-B21F31A643F0}"/>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
        <p:nvSpPr>
          <p:cNvPr id="5" name="TextBox 4">
            <a:extLst>
              <a:ext uri="{FF2B5EF4-FFF2-40B4-BE49-F238E27FC236}">
                <a16:creationId xmlns:a16="http://schemas.microsoft.com/office/drawing/2014/main" id="{3FFEE321-5762-4E67-BF0D-623EEE565D6D}"/>
              </a:ext>
            </a:extLst>
          </p:cNvPr>
          <p:cNvSpPr txBox="1"/>
          <p:nvPr/>
        </p:nvSpPr>
        <p:spPr>
          <a:xfrm>
            <a:off x="442913" y="310757"/>
            <a:ext cx="11306175"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MySQL</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114050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a:extLst>
              <a:ext uri="{FF2B5EF4-FFF2-40B4-BE49-F238E27FC236}">
                <a16:creationId xmlns:a16="http://schemas.microsoft.com/office/drawing/2014/main" id="{F5F41608-5A29-4AE6-A02B-6F69CA8D8E65}"/>
              </a:ext>
            </a:extLst>
          </p:cNvPr>
          <p:cNvSpPr/>
          <p:nvPr/>
        </p:nvSpPr>
        <p:spPr>
          <a:xfrm>
            <a:off x="786063" y="2397948"/>
            <a:ext cx="10619874" cy="2062103"/>
          </a:xfrm>
          <a:prstGeom prst="rect">
            <a:avLst/>
          </a:prstGeom>
          <a:solidFill>
            <a:schemeClr val="bg1">
              <a:lumMod val="95000"/>
            </a:schemeClr>
          </a:solidFill>
        </p:spPr>
        <p:txBody>
          <a:bodyPr wrap="square">
            <a:spAutoFit/>
          </a:bodyPr>
          <a:lstStyle/>
          <a:p>
            <a:endParaRPr lang="en-US" sz="1600" dirty="0">
              <a:latin typeface="Courier New" panose="02070309020205020404" pitchFamily="49" charset="0"/>
              <a:cs typeface="Courier New" panose="02070309020205020404" pitchFamily="49" charset="0"/>
            </a:endParaRPr>
          </a:p>
          <a:p>
            <a:r>
              <a:rPr lang="en-US" sz="1600" dirty="0" err="1">
                <a:latin typeface="Courier New" panose="02070309020205020404" pitchFamily="49" charset="0"/>
                <a:cs typeface="Courier New" panose="02070309020205020404" pitchFamily="49" charset="0"/>
              </a:rPr>
              <a:t>mysql</a:t>
            </a:r>
            <a:r>
              <a:rPr lang="en-US" sz="1600" dirty="0">
                <a:latin typeface="Courier New" panose="02070309020205020404" pitchFamily="49" charset="0"/>
                <a:cs typeface="Courier New" panose="02070309020205020404" pitchFamily="49" charset="0"/>
              </a:rPr>
              <a:t>&gt; select * from actor where </a:t>
            </a:r>
            <a:r>
              <a:rPr lang="en-US" sz="1600" dirty="0" err="1">
                <a:latin typeface="Courier New" panose="02070309020205020404" pitchFamily="49" charset="0"/>
                <a:cs typeface="Courier New" panose="02070309020205020404" pitchFamily="49" charset="0"/>
              </a:rPr>
              <a:t>actor_id</a:t>
            </a:r>
            <a:r>
              <a:rPr lang="en-US" sz="1600" dirty="0">
                <a:latin typeface="Courier New" panose="02070309020205020404" pitchFamily="49" charset="0"/>
                <a:cs typeface="Courier New" panose="02070309020205020404" pitchFamily="49" charset="0"/>
              </a:rPr>
              <a:t>=2;</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actor_id</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first_name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last_name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last_update</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2 | NICK       | WAHLBERG  | 2006-02-15 04:34:33 |</a:t>
            </a:r>
          </a:p>
          <a:p>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1 row in set (0.00 sec)</a:t>
            </a:r>
          </a:p>
        </p:txBody>
      </p:sp>
      <p:sp>
        <p:nvSpPr>
          <p:cNvPr id="3" name="Текст 4">
            <a:extLst>
              <a:ext uri="{FF2B5EF4-FFF2-40B4-BE49-F238E27FC236}">
                <a16:creationId xmlns:a16="http://schemas.microsoft.com/office/drawing/2014/main" id="{5A1D52F9-77C4-4C46-B691-5A6B5AA18EF5}"/>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
        <p:nvSpPr>
          <p:cNvPr id="5" name="TextBox 4">
            <a:extLst>
              <a:ext uri="{FF2B5EF4-FFF2-40B4-BE49-F238E27FC236}">
                <a16:creationId xmlns:a16="http://schemas.microsoft.com/office/drawing/2014/main" id="{ADA5126B-3984-45EF-AA31-BFB1A2AEB5DB}"/>
              </a:ext>
            </a:extLst>
          </p:cNvPr>
          <p:cNvSpPr txBox="1"/>
          <p:nvPr/>
        </p:nvSpPr>
        <p:spPr>
          <a:xfrm>
            <a:off x="442913" y="310757"/>
            <a:ext cx="11306175"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MySQL</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297124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le:MongoDB Logo.svg - Wikipedia">
            <a:extLst>
              <a:ext uri="{FF2B5EF4-FFF2-40B4-BE49-F238E27FC236}">
                <a16:creationId xmlns:a16="http://schemas.microsoft.com/office/drawing/2014/main" id="{B1404608-C9B5-4B5D-B39D-DFACDEC8F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376" y="2162457"/>
            <a:ext cx="7557247" cy="2036914"/>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0DC3DA63-F5B1-4F59-91E6-3EFABB94CDA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
        <p:nvSpPr>
          <p:cNvPr id="4" name="TextBox 3">
            <a:extLst>
              <a:ext uri="{FF2B5EF4-FFF2-40B4-BE49-F238E27FC236}">
                <a16:creationId xmlns:a16="http://schemas.microsoft.com/office/drawing/2014/main" id="{4DAE6554-C58E-478F-9976-0161EDFCB62C}"/>
              </a:ext>
            </a:extLst>
          </p:cNvPr>
          <p:cNvSpPr txBox="1"/>
          <p:nvPr/>
        </p:nvSpPr>
        <p:spPr>
          <a:xfrm>
            <a:off x="442913" y="310757"/>
            <a:ext cx="11306175" cy="769441"/>
          </a:xfrm>
          <a:prstGeom prst="rect">
            <a:avLst/>
          </a:prstGeom>
          <a:noFill/>
        </p:spPr>
        <p:txBody>
          <a:bodyPr wrap="square" rtlCol="0">
            <a:spAutoFit/>
          </a:bodyPr>
          <a:lstStyle/>
          <a:p>
            <a:pPr algn="ctr"/>
            <a:r>
              <a:rPr lang="en-US" sz="4400" dirty="0" err="1">
                <a:effectLst>
                  <a:outerShdw blurRad="38100" dist="38100" dir="2700000" algn="tl">
                    <a:srgbClr val="000000">
                      <a:alpha val="43137"/>
                    </a:srgbClr>
                  </a:outerShdw>
                </a:effectLst>
                <a:latin typeface="TT Hoves DemiBold"/>
              </a:rPr>
              <a:t>mongoDB</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591866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0BAA9DE0-2DC1-47DA-9A0A-FE2B3BDCB871}"/>
              </a:ext>
            </a:extLst>
          </p:cNvPr>
          <p:cNvSpPr/>
          <p:nvPr/>
        </p:nvSpPr>
        <p:spPr>
          <a:xfrm>
            <a:off x="705854" y="1997839"/>
            <a:ext cx="10651958" cy="2800767"/>
          </a:xfrm>
          <a:prstGeom prst="rect">
            <a:avLst/>
          </a:prstGeom>
          <a:solidFill>
            <a:schemeClr val="bg1">
              <a:lumMod val="95000"/>
            </a:schemeClr>
          </a:solidFill>
        </p:spPr>
        <p:txBody>
          <a:bodyPr wrap="square">
            <a:spAutoFit/>
          </a:bodyPr>
          <a:lstStyle/>
          <a:p>
            <a:r>
              <a:rPr lang="en-US" sz="1600" dirty="0">
                <a:latin typeface="TT Hoves" panose="02000503030000020004"/>
              </a:rPr>
              <a:t>$mongo</a:t>
            </a:r>
            <a:br>
              <a:rPr lang="en-US" sz="1600" dirty="0">
                <a:latin typeface="TT Hoves" panose="02000503030000020004"/>
              </a:rPr>
            </a:br>
            <a:r>
              <a:rPr lang="ru-RU" sz="1600" dirty="0">
                <a:latin typeface="TT Hoves" panose="02000503030000020004"/>
              </a:rPr>
              <a:t>&gt; </a:t>
            </a:r>
            <a:r>
              <a:rPr lang="ru-RU" sz="1600" dirty="0" err="1">
                <a:latin typeface="TT Hoves" panose="02000503030000020004"/>
              </a:rPr>
              <a:t>db.sample.find</a:t>
            </a:r>
            <a:r>
              <a:rPr lang="ru-RU" sz="1600" dirty="0">
                <a:latin typeface="TT Hoves" panose="02000503030000020004"/>
              </a:rPr>
              <a:t>()</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("629e09403e39a143eb0f815d"), "a" : 1 }</a:t>
            </a:r>
          </a:p>
          <a:p>
            <a:r>
              <a:rPr lang="ru-RU" sz="1600" dirty="0">
                <a:latin typeface="TT Hoves" panose="02000503030000020004"/>
              </a:rPr>
              <a:t>&gt; </a:t>
            </a:r>
            <a:r>
              <a:rPr lang="ru-RU" sz="1600" dirty="0" err="1">
                <a:latin typeface="TT Hoves" panose="02000503030000020004"/>
              </a:rPr>
              <a:t>db.sample.insert</a:t>
            </a:r>
            <a:r>
              <a:rPr lang="ru-RU" sz="1600" dirty="0">
                <a:latin typeface="TT Hoves" panose="02000503030000020004"/>
              </a:rPr>
              <a:t>({a:7})</a:t>
            </a:r>
          </a:p>
          <a:p>
            <a:r>
              <a:rPr lang="ru-RU" sz="1600" dirty="0" err="1">
                <a:latin typeface="TT Hoves" panose="02000503030000020004"/>
              </a:rPr>
              <a:t>WriteResult</a:t>
            </a:r>
            <a:r>
              <a:rPr lang="ru-RU" sz="1600" dirty="0">
                <a:latin typeface="TT Hoves" panose="02000503030000020004"/>
              </a:rPr>
              <a:t>({ "</a:t>
            </a:r>
            <a:r>
              <a:rPr lang="ru-RU" sz="1600" dirty="0" err="1">
                <a:latin typeface="TT Hoves" panose="02000503030000020004"/>
              </a:rPr>
              <a:t>nInserted</a:t>
            </a:r>
            <a:r>
              <a:rPr lang="ru-RU" sz="1600" dirty="0">
                <a:latin typeface="TT Hoves" panose="02000503030000020004"/>
              </a:rPr>
              <a:t>" : 1 })</a:t>
            </a:r>
          </a:p>
          <a:p>
            <a:r>
              <a:rPr lang="ru-RU" sz="1600" dirty="0">
                <a:latin typeface="TT Hoves" panose="02000503030000020004"/>
              </a:rPr>
              <a:t>&gt; </a:t>
            </a:r>
            <a:r>
              <a:rPr lang="ru-RU" sz="1600" dirty="0" err="1">
                <a:latin typeface="TT Hoves" panose="02000503030000020004"/>
              </a:rPr>
              <a:t>db.sample.insert</a:t>
            </a:r>
            <a:r>
              <a:rPr lang="ru-RU" sz="1600" dirty="0">
                <a:latin typeface="TT Hoves" panose="02000503030000020004"/>
              </a:rPr>
              <a:t>({b:1})</a:t>
            </a:r>
          </a:p>
          <a:p>
            <a:r>
              <a:rPr lang="ru-RU" sz="1600" dirty="0" err="1">
                <a:latin typeface="TT Hoves" panose="02000503030000020004"/>
              </a:rPr>
              <a:t>WriteResult</a:t>
            </a:r>
            <a:r>
              <a:rPr lang="ru-RU" sz="1600" dirty="0">
                <a:latin typeface="TT Hoves" panose="02000503030000020004"/>
              </a:rPr>
              <a:t>({ "</a:t>
            </a:r>
            <a:r>
              <a:rPr lang="ru-RU" sz="1600" dirty="0" err="1">
                <a:latin typeface="TT Hoves" panose="02000503030000020004"/>
              </a:rPr>
              <a:t>nInserted</a:t>
            </a:r>
            <a:r>
              <a:rPr lang="ru-RU" sz="1600" dirty="0">
                <a:latin typeface="TT Hoves" panose="02000503030000020004"/>
              </a:rPr>
              <a:t>" : 1 })</a:t>
            </a:r>
          </a:p>
          <a:p>
            <a:r>
              <a:rPr lang="ru-RU" sz="1600" dirty="0">
                <a:latin typeface="TT Hoves" panose="02000503030000020004"/>
              </a:rPr>
              <a:t>&gt; </a:t>
            </a:r>
            <a:r>
              <a:rPr lang="ru-RU" sz="1600" dirty="0" err="1">
                <a:latin typeface="TT Hoves" panose="02000503030000020004"/>
              </a:rPr>
              <a:t>db.sample.insert</a:t>
            </a:r>
            <a:r>
              <a:rPr lang="ru-RU" sz="1600" dirty="0">
                <a:latin typeface="TT Hoves" panose="02000503030000020004"/>
              </a:rPr>
              <a:t>({a:2,b:"a </a:t>
            </a:r>
            <a:r>
              <a:rPr lang="ru-RU" sz="1600" dirty="0" err="1">
                <a:latin typeface="TT Hoves" panose="02000503030000020004"/>
              </a:rPr>
              <a:t>string</a:t>
            </a:r>
            <a:r>
              <a:rPr lang="ru-RU" sz="1600" dirty="0">
                <a:latin typeface="TT Hoves" panose="02000503030000020004"/>
              </a:rPr>
              <a:t>", someOtherField:22.34})</a:t>
            </a:r>
          </a:p>
          <a:p>
            <a:r>
              <a:rPr lang="ru-RU" sz="1600" dirty="0" err="1">
                <a:latin typeface="TT Hoves" panose="02000503030000020004"/>
              </a:rPr>
              <a:t>WriteResult</a:t>
            </a:r>
            <a:r>
              <a:rPr lang="ru-RU" sz="1600" dirty="0">
                <a:latin typeface="TT Hoves" panose="02000503030000020004"/>
              </a:rPr>
              <a:t>({ "</a:t>
            </a:r>
            <a:r>
              <a:rPr lang="ru-RU" sz="1600" dirty="0" err="1">
                <a:latin typeface="TT Hoves" panose="02000503030000020004"/>
              </a:rPr>
              <a:t>nInserted</a:t>
            </a:r>
            <a:r>
              <a:rPr lang="ru-RU" sz="1600" dirty="0">
                <a:latin typeface="TT Hoves" panose="02000503030000020004"/>
              </a:rPr>
              <a:t>" : 1 })</a:t>
            </a:r>
          </a:p>
          <a:p>
            <a:r>
              <a:rPr lang="ru-RU" sz="1600" dirty="0">
                <a:latin typeface="TT Hoves" panose="02000503030000020004"/>
              </a:rPr>
              <a:t>&gt; </a:t>
            </a:r>
            <a:r>
              <a:rPr lang="ru-RU" sz="1600" dirty="0" err="1">
                <a:latin typeface="TT Hoves" panose="02000503030000020004"/>
              </a:rPr>
              <a:t>db.sample.insert</a:t>
            </a:r>
            <a:r>
              <a:rPr lang="ru-RU" sz="1600" dirty="0">
                <a:latin typeface="TT Hoves" panose="02000503030000020004"/>
              </a:rPr>
              <a:t>({"a":99})</a:t>
            </a:r>
          </a:p>
          <a:p>
            <a:r>
              <a:rPr lang="ru-RU" sz="1600" dirty="0" err="1">
                <a:latin typeface="TT Hoves" panose="02000503030000020004"/>
              </a:rPr>
              <a:t>WriteResult</a:t>
            </a:r>
            <a:r>
              <a:rPr lang="ru-RU" sz="1600" dirty="0">
                <a:latin typeface="TT Hoves" panose="02000503030000020004"/>
              </a:rPr>
              <a:t>({ "</a:t>
            </a:r>
            <a:r>
              <a:rPr lang="ru-RU" sz="1600" dirty="0" err="1">
                <a:latin typeface="TT Hoves" panose="02000503030000020004"/>
              </a:rPr>
              <a:t>nInserted</a:t>
            </a:r>
            <a:r>
              <a:rPr lang="ru-RU" sz="1600" dirty="0">
                <a:latin typeface="TT Hoves" panose="02000503030000020004"/>
              </a:rPr>
              <a:t>" : 1 })</a:t>
            </a:r>
          </a:p>
        </p:txBody>
      </p:sp>
      <p:sp>
        <p:nvSpPr>
          <p:cNvPr id="3" name="Текст 4">
            <a:extLst>
              <a:ext uri="{FF2B5EF4-FFF2-40B4-BE49-F238E27FC236}">
                <a16:creationId xmlns:a16="http://schemas.microsoft.com/office/drawing/2014/main" id="{E615E965-5C81-4C7A-B3E9-AF4E750740E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
        <p:nvSpPr>
          <p:cNvPr id="4" name="TextBox 3">
            <a:extLst>
              <a:ext uri="{FF2B5EF4-FFF2-40B4-BE49-F238E27FC236}">
                <a16:creationId xmlns:a16="http://schemas.microsoft.com/office/drawing/2014/main" id="{BF34439B-89AE-40DF-A3B5-A5D9472B9304}"/>
              </a:ext>
            </a:extLst>
          </p:cNvPr>
          <p:cNvSpPr txBox="1"/>
          <p:nvPr/>
        </p:nvSpPr>
        <p:spPr>
          <a:xfrm>
            <a:off x="442913" y="310757"/>
            <a:ext cx="11306175" cy="769441"/>
          </a:xfrm>
          <a:prstGeom prst="rect">
            <a:avLst/>
          </a:prstGeom>
          <a:noFill/>
        </p:spPr>
        <p:txBody>
          <a:bodyPr wrap="square" rtlCol="0">
            <a:spAutoFit/>
          </a:bodyPr>
          <a:lstStyle/>
          <a:p>
            <a:pPr algn="ctr"/>
            <a:r>
              <a:rPr lang="en-US" sz="4400" dirty="0" err="1">
                <a:effectLst>
                  <a:outerShdw blurRad="38100" dist="38100" dir="2700000" algn="tl">
                    <a:srgbClr val="000000">
                      <a:alpha val="43137"/>
                    </a:srgbClr>
                  </a:outerShdw>
                </a:effectLst>
                <a:latin typeface="TT Hoves DemiBold"/>
              </a:rPr>
              <a:t>mongoDB</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35049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A971FF-EEF6-BA0E-9FEC-92E392CDB55C}"/>
              </a:ext>
            </a:extLst>
          </p:cNvPr>
          <p:cNvSpPr txBox="1"/>
          <p:nvPr/>
        </p:nvSpPr>
        <p:spPr>
          <a:xfrm>
            <a:off x="980661" y="1704858"/>
            <a:ext cx="9044788" cy="4523624"/>
          </a:xfrm>
          <a:prstGeom prst="rect">
            <a:avLst/>
          </a:prstGeom>
          <a:noFill/>
        </p:spPr>
        <p:txBody>
          <a:bodyPr wrap="square" rtlCol="0">
            <a:spAutoFit/>
          </a:bodyPr>
          <a:lstStyle/>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Local Host                        |  Foreign</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         |  +--------+</a:t>
            </a:r>
          </a:p>
          <a:p>
            <a:r>
              <a:rPr lang="en-US" dirty="0">
                <a:latin typeface="Courier New" panose="02070309020205020404" pitchFamily="49" charset="0"/>
                <a:cs typeface="Courier New" panose="02070309020205020404" pitchFamily="49" charset="0"/>
              </a:rPr>
              <a:t>    |         | user queries  |          |queries  |  |        |</a:t>
            </a:r>
          </a:p>
          <a:p>
            <a:r>
              <a:rPr lang="en-US" dirty="0">
                <a:latin typeface="Courier New" panose="02070309020205020404" pitchFamily="49" charset="0"/>
                <a:cs typeface="Courier New" panose="02070309020205020404" pitchFamily="49" charset="0"/>
              </a:rPr>
              <a:t>    |  User   |--------------&gt;|          |---------|-&gt;|Foreign |</a:t>
            </a:r>
          </a:p>
          <a:p>
            <a:r>
              <a:rPr lang="en-US" dirty="0">
                <a:latin typeface="Courier New" panose="02070309020205020404" pitchFamily="49" charset="0"/>
                <a:cs typeface="Courier New" panose="02070309020205020404" pitchFamily="49" charset="0"/>
              </a:rPr>
              <a:t>    | Program |               | Resolver |         |  |  Name  |</a:t>
            </a:r>
          </a:p>
          <a:p>
            <a:r>
              <a:rPr lang="en-US" dirty="0">
                <a:latin typeface="Courier New" panose="02070309020205020404" pitchFamily="49" charset="0"/>
                <a:cs typeface="Courier New" panose="02070309020205020404" pitchFamily="49" charset="0"/>
              </a:rPr>
              <a:t>    |         |&lt;--------------|          |&lt;--------|--| Server |</a:t>
            </a:r>
          </a:p>
          <a:p>
            <a:r>
              <a:rPr lang="en-US" dirty="0">
                <a:latin typeface="Courier New" panose="02070309020205020404" pitchFamily="49" charset="0"/>
                <a:cs typeface="Courier New" panose="02070309020205020404" pitchFamily="49" charset="0"/>
              </a:rPr>
              <a:t>    |         | user responses|          |responses|  |        |</a:t>
            </a:r>
          </a:p>
          <a:p>
            <a:r>
              <a:rPr lang="en-US" dirty="0">
                <a:latin typeface="Courier New" panose="02070309020205020404" pitchFamily="49" charset="0"/>
                <a:cs typeface="Courier New" panose="02070309020205020404" pitchFamily="49" charset="0"/>
              </a:rPr>
              <a:t>    +---------+               +----------+         |  +--------+</a:t>
            </a:r>
          </a:p>
          <a:p>
            <a:r>
              <a:rPr lang="en-US" dirty="0">
                <a:latin typeface="Courier New" panose="02070309020205020404" pitchFamily="49" charset="0"/>
                <a:cs typeface="Courier New" panose="02070309020205020404" pitchFamily="49" charset="0"/>
              </a:rPr>
              <a:t>                                |     A            |</a:t>
            </a:r>
          </a:p>
          <a:p>
            <a:r>
              <a:rPr lang="en-US" dirty="0">
                <a:latin typeface="Courier New" panose="02070309020205020404" pitchFamily="49" charset="0"/>
                <a:cs typeface="Courier New" panose="02070309020205020404" pitchFamily="49" charset="0"/>
              </a:rPr>
              <a:t>                cache additions |     | references |</a:t>
            </a:r>
          </a:p>
          <a:p>
            <a:r>
              <a:rPr lang="en-US" dirty="0">
                <a:latin typeface="Courier New" panose="02070309020205020404" pitchFamily="49" charset="0"/>
                <a:cs typeface="Courier New" panose="02070309020205020404" pitchFamily="49" charset="0"/>
              </a:rPr>
              <a:t>                                V     |            |</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  cache   |         |</a:t>
            </a:r>
          </a:p>
          <a:p>
            <a:r>
              <a:rPr lang="en-US" dirty="0">
                <a:latin typeface="Courier New" panose="02070309020205020404" pitchFamily="49" charset="0"/>
                <a:cs typeface="Courier New" panose="02070309020205020404" pitchFamily="49" charset="0"/>
              </a:rPr>
              <a:t>                              +----------+         |</a:t>
            </a:r>
            <a:endParaRPr lang="ru-RU"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80C39992-6F38-181D-A098-475BC71A896B}"/>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Стандарт </a:t>
            </a:r>
            <a:r>
              <a:rPr lang="en-US" sz="4400" dirty="0">
                <a:effectLst>
                  <a:outerShdw blurRad="38100" dist="38100" dir="2700000" algn="tl">
                    <a:srgbClr val="000000">
                      <a:alpha val="43137"/>
                    </a:srgbClr>
                  </a:outerShdw>
                </a:effectLst>
                <a:latin typeface="TT Hoves DemiBold"/>
              </a:rPr>
              <a:t>RFC1035</a:t>
            </a:r>
            <a:endParaRPr lang="ru-RU" sz="4400" dirty="0">
              <a:effectLst>
                <a:outerShdw blurRad="38100" dist="38100" dir="2700000" algn="tl">
                  <a:srgbClr val="000000">
                    <a:alpha val="43137"/>
                  </a:srgbClr>
                </a:outerShdw>
              </a:effectLst>
              <a:latin typeface="TT Hoves DemiBold"/>
            </a:endParaRPr>
          </a:p>
        </p:txBody>
      </p:sp>
      <p:cxnSp>
        <p:nvCxnSpPr>
          <p:cNvPr id="7" name="Прямая со стрелкой 6">
            <a:extLst>
              <a:ext uri="{FF2B5EF4-FFF2-40B4-BE49-F238E27FC236}">
                <a16:creationId xmlns:a16="http://schemas.microsoft.com/office/drawing/2014/main" id="{5EF838A6-8ECA-6FF5-581F-17D4FFC8786D}"/>
              </a:ext>
            </a:extLst>
          </p:cNvPr>
          <p:cNvCxnSpPr>
            <a:cxnSpLocks/>
            <a:stCxn id="8" idx="2"/>
          </p:cNvCxnSpPr>
          <p:nvPr/>
        </p:nvCxnSpPr>
        <p:spPr>
          <a:xfrm>
            <a:off x="5965223" y="1966428"/>
            <a:ext cx="9848" cy="56031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680497-EEB9-B1CC-708B-A7AA469CA5B7}"/>
              </a:ext>
            </a:extLst>
          </p:cNvPr>
          <p:cNvSpPr txBox="1"/>
          <p:nvPr/>
        </p:nvSpPr>
        <p:spPr>
          <a:xfrm>
            <a:off x="4940848" y="1443288"/>
            <a:ext cx="2048750" cy="523140"/>
          </a:xfrm>
          <a:prstGeom prst="rect">
            <a:avLst/>
          </a:prstGeom>
          <a:noFill/>
        </p:spPr>
        <p:txBody>
          <a:bodyPr wrap="square">
            <a:spAutoFit/>
          </a:bodyPr>
          <a:lstStyle/>
          <a:p>
            <a:r>
              <a:rPr lang="en-US" sz="2800" b="1" dirty="0">
                <a:solidFill>
                  <a:srgbClr val="0070C0"/>
                </a:solidFill>
                <a:latin typeface="TT Hoves" panose="02000503030000020004"/>
              </a:rPr>
              <a:t>DNS</a:t>
            </a:r>
            <a:r>
              <a:rPr lang="ru-RU" sz="2800" b="1" dirty="0">
                <a:solidFill>
                  <a:srgbClr val="0070C0"/>
                </a:solidFill>
                <a:latin typeface="TT Hoves" panose="02000503030000020004"/>
              </a:rPr>
              <a:t>-</a:t>
            </a:r>
            <a:r>
              <a:rPr lang="ru-RU" sz="2800" b="1" dirty="0">
                <a:solidFill>
                  <a:schemeClr val="accent1"/>
                </a:solidFill>
                <a:latin typeface="TT Hoves" panose="02000503030000020004"/>
              </a:rPr>
              <a:t>клиент</a:t>
            </a:r>
          </a:p>
        </p:txBody>
      </p:sp>
      <p:cxnSp>
        <p:nvCxnSpPr>
          <p:cNvPr id="9" name="Прямая со стрелкой 8">
            <a:extLst>
              <a:ext uri="{FF2B5EF4-FFF2-40B4-BE49-F238E27FC236}">
                <a16:creationId xmlns:a16="http://schemas.microsoft.com/office/drawing/2014/main" id="{5141BD75-78AF-457A-FBFF-AC978CB7326C}"/>
              </a:ext>
            </a:extLst>
          </p:cNvPr>
          <p:cNvCxnSpPr>
            <a:cxnSpLocks/>
            <a:stCxn id="10" idx="0"/>
          </p:cNvCxnSpPr>
          <p:nvPr/>
        </p:nvCxnSpPr>
        <p:spPr>
          <a:xfrm flipV="1">
            <a:off x="9173352" y="4420901"/>
            <a:ext cx="9848" cy="86059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120AE6B-3E87-D070-28D8-A6A30F8B2AFC}"/>
              </a:ext>
            </a:extLst>
          </p:cNvPr>
          <p:cNvSpPr txBox="1"/>
          <p:nvPr/>
        </p:nvSpPr>
        <p:spPr>
          <a:xfrm>
            <a:off x="8148977" y="5281495"/>
            <a:ext cx="2048749" cy="523140"/>
          </a:xfrm>
          <a:prstGeom prst="rect">
            <a:avLst/>
          </a:prstGeom>
          <a:noFill/>
        </p:spPr>
        <p:txBody>
          <a:bodyPr wrap="square">
            <a:spAutoFit/>
          </a:bodyPr>
          <a:lstStyle/>
          <a:p>
            <a:r>
              <a:rPr lang="en-US" sz="2800" b="1" dirty="0">
                <a:solidFill>
                  <a:srgbClr val="0070C0"/>
                </a:solidFill>
                <a:latin typeface="TT Hoves" panose="02000503030000020004"/>
              </a:rPr>
              <a:t>DNS</a:t>
            </a:r>
            <a:r>
              <a:rPr lang="ru-RU" sz="2800" b="1" dirty="0">
                <a:solidFill>
                  <a:srgbClr val="0070C0"/>
                </a:solidFill>
                <a:latin typeface="TT Hoves" panose="02000503030000020004"/>
              </a:rPr>
              <a:t>-</a:t>
            </a:r>
            <a:r>
              <a:rPr lang="ru-RU" sz="2800" b="1" dirty="0">
                <a:solidFill>
                  <a:schemeClr val="accent1"/>
                </a:solidFill>
                <a:latin typeface="TT Hoves" panose="02000503030000020004"/>
              </a:rPr>
              <a:t>сервер</a:t>
            </a:r>
          </a:p>
        </p:txBody>
      </p:sp>
      <p:sp>
        <p:nvSpPr>
          <p:cNvPr id="11" name="Текст 4">
            <a:extLst>
              <a:ext uri="{FF2B5EF4-FFF2-40B4-BE49-F238E27FC236}">
                <a16:creationId xmlns:a16="http://schemas.microsoft.com/office/drawing/2014/main" id="{9B3F6A1D-025E-4526-9E0F-BE989AEE5606}"/>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Tree>
    <p:extLst>
      <p:ext uri="{BB962C8B-B14F-4D97-AF65-F5344CB8AC3E}">
        <p14:creationId xmlns:p14="http://schemas.microsoft.com/office/powerpoint/2010/main" val="2638183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F7603508-B648-4B3F-865D-833DA96E1097}"/>
              </a:ext>
            </a:extLst>
          </p:cNvPr>
          <p:cNvSpPr/>
          <p:nvPr/>
        </p:nvSpPr>
        <p:spPr>
          <a:xfrm>
            <a:off x="705853" y="1221950"/>
            <a:ext cx="10677329" cy="4924425"/>
          </a:xfrm>
          <a:prstGeom prst="rect">
            <a:avLst/>
          </a:prstGeom>
          <a:solidFill>
            <a:schemeClr val="bg1">
              <a:lumMod val="95000"/>
            </a:schemeClr>
          </a:solidFill>
        </p:spPr>
        <p:txBody>
          <a:bodyPr wrap="square">
            <a:spAutoFit/>
          </a:bodyPr>
          <a:lstStyle/>
          <a:p>
            <a:endParaRPr lang="ru-RU" sz="1600" dirty="0">
              <a:latin typeface="TT Hoves" panose="02000503030000020004"/>
            </a:endParaRPr>
          </a:p>
          <a:p>
            <a:r>
              <a:rPr lang="ru-RU" sz="1600" dirty="0">
                <a:latin typeface="TT Hoves" panose="02000503030000020004"/>
              </a:rPr>
              <a:t>&gt; </a:t>
            </a:r>
            <a:r>
              <a:rPr lang="ru-RU" sz="1600" dirty="0" err="1">
                <a:latin typeface="TT Hoves" panose="02000503030000020004"/>
              </a:rPr>
              <a:t>db.sample.find</a:t>
            </a:r>
            <a:r>
              <a:rPr lang="ru-RU" sz="1600" dirty="0">
                <a:latin typeface="TT Hoves" panose="02000503030000020004"/>
              </a:rPr>
              <a:t>()</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("629e09403e39a143eb0f815d"), "a" : 1 }</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("629e09493e39a143eb0f815e"), "a" : 7 }</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("629e094b3e39a143eb0f815f"), "b" : 1 }</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("629e094e3e39a143eb0f8160"), "a" : 2, "b" : "a </a:t>
            </a:r>
            <a:r>
              <a:rPr lang="ru-RU" sz="1600" dirty="0" err="1">
                <a:latin typeface="TT Hoves" panose="02000503030000020004"/>
              </a:rPr>
              <a:t>string</a:t>
            </a:r>
            <a:r>
              <a:rPr lang="ru-RU" sz="1600" dirty="0">
                <a:latin typeface="TT Hoves" panose="02000503030000020004"/>
              </a:rPr>
              <a:t>", "</a:t>
            </a:r>
            <a:r>
              <a:rPr lang="ru-RU" sz="1600" dirty="0" err="1">
                <a:latin typeface="TT Hoves" panose="02000503030000020004"/>
              </a:rPr>
              <a:t>someOtherField</a:t>
            </a:r>
            <a:r>
              <a:rPr lang="ru-RU" sz="1600" dirty="0">
                <a:latin typeface="TT Hoves" panose="02000503030000020004"/>
              </a:rPr>
              <a:t>" : 22.34 }</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("629e09503e39a143eb0f8161"), "a" : 99 }</a:t>
            </a:r>
          </a:p>
          <a:p>
            <a:r>
              <a:rPr lang="ru-RU" sz="1600" dirty="0">
                <a:latin typeface="TT Hoves" panose="02000503030000020004"/>
              </a:rPr>
              <a:t>&gt; </a:t>
            </a:r>
            <a:r>
              <a:rPr lang="ru-RU" sz="1600" dirty="0" err="1">
                <a:latin typeface="TT Hoves" panose="02000503030000020004"/>
              </a:rPr>
              <a:t>db.sample.find</a:t>
            </a:r>
            <a:r>
              <a:rPr lang="ru-RU" sz="1600" dirty="0">
                <a:latin typeface="TT Hoves" panose="02000503030000020004"/>
              </a:rPr>
              <a:t>().</a:t>
            </a:r>
            <a:r>
              <a:rPr lang="ru-RU" sz="1600" dirty="0" err="1">
                <a:latin typeface="TT Hoves" panose="02000503030000020004"/>
              </a:rPr>
              <a:t>pretty</a:t>
            </a:r>
            <a:r>
              <a:rPr lang="ru-RU" sz="1600" dirty="0">
                <a:latin typeface="TT Hoves" panose="02000503030000020004"/>
              </a:rPr>
              <a:t>()</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("629e09403e39a143eb0f815d"), "a" : 1 }</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("629e09493e39a143eb0f815e"), "a" : 7 }</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("629e094b3e39a143eb0f815f"), "b" : 1 }</a:t>
            </a:r>
          </a:p>
          <a:p>
            <a:r>
              <a:rPr lang="ru-RU" sz="1600" dirty="0">
                <a:latin typeface="TT Hoves" panose="02000503030000020004"/>
              </a:rPr>
              <a:t>{</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("629e094e3e39a143eb0f8160"),</a:t>
            </a:r>
          </a:p>
          <a:p>
            <a:r>
              <a:rPr lang="ru-RU" sz="1600" dirty="0">
                <a:latin typeface="TT Hoves" panose="02000503030000020004"/>
              </a:rPr>
              <a:t>        "a" : 2,</a:t>
            </a:r>
          </a:p>
          <a:p>
            <a:r>
              <a:rPr lang="ru-RU" sz="1600" dirty="0">
                <a:latin typeface="TT Hoves" panose="02000503030000020004"/>
              </a:rPr>
              <a:t>        "b" : "a </a:t>
            </a:r>
            <a:r>
              <a:rPr lang="ru-RU" sz="1600" dirty="0" err="1">
                <a:latin typeface="TT Hoves" panose="02000503030000020004"/>
              </a:rPr>
              <a:t>string</a:t>
            </a:r>
            <a:r>
              <a:rPr lang="ru-RU" sz="1600" dirty="0">
                <a:latin typeface="TT Hoves" panose="02000503030000020004"/>
              </a:rPr>
              <a:t>",</a:t>
            </a:r>
          </a:p>
          <a:p>
            <a:r>
              <a:rPr lang="ru-RU" sz="1600" dirty="0">
                <a:latin typeface="TT Hoves" panose="02000503030000020004"/>
              </a:rPr>
              <a:t>        "</a:t>
            </a:r>
            <a:r>
              <a:rPr lang="ru-RU" sz="1600" dirty="0" err="1">
                <a:latin typeface="TT Hoves" panose="02000503030000020004"/>
              </a:rPr>
              <a:t>someOtherField</a:t>
            </a:r>
            <a:r>
              <a:rPr lang="ru-RU" sz="1600" dirty="0">
                <a:latin typeface="TT Hoves" panose="02000503030000020004"/>
              </a:rPr>
              <a:t>" : 22.34</a:t>
            </a:r>
          </a:p>
          <a:p>
            <a:r>
              <a:rPr lang="ru-RU" sz="1600" dirty="0">
                <a:latin typeface="TT Hoves" panose="02000503030000020004"/>
              </a:rPr>
              <a:t>}</a:t>
            </a:r>
          </a:p>
          <a:p>
            <a:r>
              <a:rPr lang="ru-RU" sz="1600" dirty="0">
                <a:latin typeface="TT Hoves" panose="02000503030000020004"/>
              </a:rPr>
              <a:t>{ "_</a:t>
            </a:r>
            <a:r>
              <a:rPr lang="ru-RU" sz="1600" dirty="0" err="1">
                <a:latin typeface="TT Hoves" panose="02000503030000020004"/>
              </a:rPr>
              <a:t>id</a:t>
            </a:r>
            <a:r>
              <a:rPr lang="ru-RU" sz="1600" dirty="0">
                <a:latin typeface="TT Hoves" panose="02000503030000020004"/>
              </a:rPr>
              <a:t>" : </a:t>
            </a:r>
            <a:r>
              <a:rPr lang="ru-RU" sz="1600" dirty="0" err="1">
                <a:latin typeface="TT Hoves" panose="02000503030000020004"/>
              </a:rPr>
              <a:t>ObjectId</a:t>
            </a:r>
            <a:r>
              <a:rPr lang="ru-RU" sz="1600" dirty="0">
                <a:latin typeface="TT Hoves" panose="02000503030000020004"/>
              </a:rPr>
              <a:t>("629e09503e39a143eb0f8161"), "a" : 99 }</a:t>
            </a:r>
          </a:p>
          <a:p>
            <a:r>
              <a:rPr lang="ru-RU" sz="1600" dirty="0">
                <a:latin typeface="TT Hoves" panose="02000503030000020004"/>
              </a:rPr>
              <a:t>&gt; </a:t>
            </a:r>
          </a:p>
        </p:txBody>
      </p:sp>
      <p:sp>
        <p:nvSpPr>
          <p:cNvPr id="3" name="Текст 4">
            <a:extLst>
              <a:ext uri="{FF2B5EF4-FFF2-40B4-BE49-F238E27FC236}">
                <a16:creationId xmlns:a16="http://schemas.microsoft.com/office/drawing/2014/main" id="{77F222DA-3ABB-46DA-87F6-72BDBCDA6F21}"/>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синтаксис </a:t>
            </a:r>
            <a:r>
              <a:rPr lang="en-US" sz="1200" dirty="0">
                <a:latin typeface="TT Hoves"/>
              </a:rPr>
              <a:t>SQL</a:t>
            </a:r>
            <a:r>
              <a:rPr lang="ru-RU" sz="1200" dirty="0">
                <a:latin typeface="TT Hoves"/>
              </a:rPr>
              <a:t> </a:t>
            </a:r>
          </a:p>
        </p:txBody>
      </p:sp>
      <p:sp>
        <p:nvSpPr>
          <p:cNvPr id="4" name="TextBox 3">
            <a:extLst>
              <a:ext uri="{FF2B5EF4-FFF2-40B4-BE49-F238E27FC236}">
                <a16:creationId xmlns:a16="http://schemas.microsoft.com/office/drawing/2014/main" id="{396C5016-12EC-4F1F-9EE7-585C36D4C9F0}"/>
              </a:ext>
            </a:extLst>
          </p:cNvPr>
          <p:cNvSpPr txBox="1"/>
          <p:nvPr/>
        </p:nvSpPr>
        <p:spPr>
          <a:xfrm>
            <a:off x="442913" y="310757"/>
            <a:ext cx="11306175" cy="769441"/>
          </a:xfrm>
          <a:prstGeom prst="rect">
            <a:avLst/>
          </a:prstGeom>
          <a:noFill/>
        </p:spPr>
        <p:txBody>
          <a:bodyPr wrap="square" rtlCol="0">
            <a:spAutoFit/>
          </a:bodyPr>
          <a:lstStyle/>
          <a:p>
            <a:pPr algn="ctr"/>
            <a:r>
              <a:rPr lang="en-US" sz="4400" dirty="0" err="1">
                <a:effectLst>
                  <a:outerShdw blurRad="38100" dist="38100" dir="2700000" algn="tl">
                    <a:srgbClr val="000000">
                      <a:alpha val="43137"/>
                    </a:srgbClr>
                  </a:outerShdw>
                </a:effectLst>
                <a:latin typeface="TT Hoves DemiBold"/>
              </a:rPr>
              <a:t>mongoDB</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394725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5400" b="1" dirty="0">
                <a:effectLst>
                  <a:outerShdw blurRad="38100" dist="38100" dir="2700000" algn="tl">
                    <a:srgbClr val="000000">
                      <a:alpha val="43137"/>
                    </a:srgbClr>
                  </a:outerShdw>
                </a:effectLst>
                <a:latin typeface="TT Hoves DemiBold" panose="02000503030000020004" pitchFamily="2" charset="-52"/>
              </a:rPr>
              <a:t>Кэширование</a:t>
            </a:r>
          </a:p>
        </p:txBody>
      </p:sp>
    </p:spTree>
    <p:extLst>
      <p:ext uri="{BB962C8B-B14F-4D97-AF65-F5344CB8AC3E}">
        <p14:creationId xmlns:p14="http://schemas.microsoft.com/office/powerpoint/2010/main" val="4219411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4">
            <a:extLst>
              <a:ext uri="{FF2B5EF4-FFF2-40B4-BE49-F238E27FC236}">
                <a16:creationId xmlns:a16="http://schemas.microsoft.com/office/drawing/2014/main" id="{F21F017A-CFCA-41B0-B0FA-E534B8BF7A8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11" name="TextBox 10">
            <a:extLst>
              <a:ext uri="{FF2B5EF4-FFF2-40B4-BE49-F238E27FC236}">
                <a16:creationId xmlns:a16="http://schemas.microsoft.com/office/drawing/2014/main" id="{17D45F52-60E7-4F5C-9A49-5810F394E24D}"/>
              </a:ext>
            </a:extLst>
          </p:cNvPr>
          <p:cNvSpPr txBox="1"/>
          <p:nvPr/>
        </p:nvSpPr>
        <p:spPr>
          <a:xfrm>
            <a:off x="5075580" y="1806330"/>
            <a:ext cx="6414053" cy="3785652"/>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sz="2000" dirty="0">
                <a:latin typeface="TT Hoves" panose="02000503030000020004"/>
              </a:rPr>
              <a:t>В сфере вычислительной обработки данных </a:t>
            </a:r>
            <a:r>
              <a:rPr lang="ru-RU" sz="2000" b="1" dirty="0">
                <a:solidFill>
                  <a:schemeClr val="accent1"/>
                </a:solidFill>
                <a:latin typeface="TT Hoves" panose="02000503030000020004"/>
              </a:rPr>
              <a:t>кэш</a:t>
            </a:r>
            <a:r>
              <a:rPr lang="ru-RU" sz="2000" b="1" dirty="0">
                <a:latin typeface="TT Hoves" panose="02000503030000020004"/>
              </a:rPr>
              <a:t> </a:t>
            </a:r>
            <a:r>
              <a:rPr lang="ru-RU" sz="2000" b="1" dirty="0">
                <a:solidFill>
                  <a:schemeClr val="accent1"/>
                </a:solidFill>
                <a:latin typeface="TT Hoves" panose="02000503030000020004"/>
              </a:rPr>
              <a:t>– это высокоскоростной уровень хранения, на котором требуемый набор данных</a:t>
            </a:r>
            <a:r>
              <a:rPr lang="ru-RU" sz="2000" dirty="0">
                <a:latin typeface="TT Hoves" panose="02000503030000020004"/>
              </a:rPr>
              <a:t>, как правило, временного характера. </a:t>
            </a:r>
            <a:endParaRPr lang="en-US" sz="2000" dirty="0">
              <a:latin typeface="TT Hoves" panose="02000503030000020004"/>
            </a:endParaRPr>
          </a:p>
          <a:p>
            <a:pPr marL="285750" indent="-285750" algn="just">
              <a:buClr>
                <a:schemeClr val="accent1"/>
              </a:buClr>
              <a:buFont typeface="Wingdings" panose="05000000000000000000" pitchFamily="2" charset="2"/>
              <a:buChar char="v"/>
            </a:pPr>
            <a:endParaRPr lang="en-US" sz="2000" dirty="0">
              <a:latin typeface="TT Hoves" panose="02000503030000020004"/>
            </a:endParaRPr>
          </a:p>
          <a:p>
            <a:pPr marL="285750" indent="-285750" algn="just">
              <a:buClr>
                <a:schemeClr val="accent1"/>
              </a:buClr>
              <a:buFont typeface="Wingdings" panose="05000000000000000000" pitchFamily="2" charset="2"/>
              <a:buChar char="v"/>
            </a:pPr>
            <a:r>
              <a:rPr lang="ru-RU" sz="2000" dirty="0">
                <a:latin typeface="TT Hoves" panose="02000503030000020004"/>
              </a:rPr>
              <a:t>Доступ к данным на этом уровне осуществляется значительно быстрее, чем к основному месту их хранения. </a:t>
            </a:r>
            <a:endParaRPr lang="en-US" sz="2000" dirty="0">
              <a:latin typeface="TT Hoves" panose="02000503030000020004"/>
            </a:endParaRPr>
          </a:p>
          <a:p>
            <a:pPr marL="285750" indent="-285750" algn="just">
              <a:buClr>
                <a:schemeClr val="accent1"/>
              </a:buClr>
              <a:buFont typeface="Wingdings" panose="05000000000000000000" pitchFamily="2" charset="2"/>
              <a:buChar char="v"/>
            </a:pPr>
            <a:endParaRPr lang="en-US" sz="2000" dirty="0">
              <a:latin typeface="TT Hoves" panose="02000503030000020004"/>
            </a:endParaRPr>
          </a:p>
          <a:p>
            <a:pPr marL="285750" indent="-285750" algn="just">
              <a:buClr>
                <a:schemeClr val="accent1"/>
              </a:buClr>
              <a:buFont typeface="Wingdings" panose="05000000000000000000" pitchFamily="2" charset="2"/>
              <a:buChar char="v"/>
            </a:pPr>
            <a:r>
              <a:rPr lang="ru-RU" sz="2000" dirty="0">
                <a:latin typeface="TT Hoves" panose="02000503030000020004"/>
              </a:rPr>
              <a:t>С помощью кэширования становится возможным </a:t>
            </a:r>
            <a:r>
              <a:rPr lang="ru-RU" sz="2000" b="1" dirty="0">
                <a:latin typeface="TT Hoves" panose="02000503030000020004"/>
              </a:rPr>
              <a:t>эффективное повторное использование</a:t>
            </a:r>
            <a:r>
              <a:rPr lang="ru-RU" sz="2000" dirty="0">
                <a:latin typeface="TT Hoves" panose="02000503030000020004"/>
              </a:rPr>
              <a:t> ранее полученных или вычисленных данных.</a:t>
            </a:r>
          </a:p>
        </p:txBody>
      </p:sp>
      <p:sp>
        <p:nvSpPr>
          <p:cNvPr id="5" name="TextBox 4">
            <a:extLst>
              <a:ext uri="{FF2B5EF4-FFF2-40B4-BE49-F238E27FC236}">
                <a16:creationId xmlns:a16="http://schemas.microsoft.com/office/drawing/2014/main" id="{F78092DF-85FC-435F-9796-A86F3FDA2D23}"/>
              </a:ext>
            </a:extLst>
          </p:cNvPr>
          <p:cNvSpPr txBox="1"/>
          <p:nvPr/>
        </p:nvSpPr>
        <p:spPr>
          <a:xfrm>
            <a:off x="5124450" y="310757"/>
            <a:ext cx="6624638"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Что такое кэш?</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51397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4">
            <a:extLst>
              <a:ext uri="{FF2B5EF4-FFF2-40B4-BE49-F238E27FC236}">
                <a16:creationId xmlns:a16="http://schemas.microsoft.com/office/drawing/2014/main" id="{F21F017A-CFCA-41B0-B0FA-E534B8BF7A8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11" name="TextBox 10">
            <a:extLst>
              <a:ext uri="{FF2B5EF4-FFF2-40B4-BE49-F238E27FC236}">
                <a16:creationId xmlns:a16="http://schemas.microsoft.com/office/drawing/2014/main" id="{17D45F52-60E7-4F5C-9A49-5810F394E24D}"/>
              </a:ext>
            </a:extLst>
          </p:cNvPr>
          <p:cNvSpPr txBox="1"/>
          <p:nvPr/>
        </p:nvSpPr>
        <p:spPr>
          <a:xfrm>
            <a:off x="5115336" y="1461774"/>
            <a:ext cx="6334542" cy="4708981"/>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dirty="0">
                <a:latin typeface="TT Hoves" panose="02000503030000020004"/>
              </a:rPr>
              <a:t>Данные в кэше обычно хранятся на устройстве с быстрым доступом, таком как ОЗУ (оперативное запоминающее устройство), и могут использоваться совместно с программными компонентами. </a:t>
            </a:r>
          </a:p>
          <a:p>
            <a:pPr marL="342900" indent="-342900" algn="just">
              <a:buClr>
                <a:schemeClr val="accent1"/>
              </a:buClr>
              <a:buFont typeface="Wingdings" panose="05000000000000000000" pitchFamily="2" charset="2"/>
              <a:buChar char="v"/>
            </a:pPr>
            <a:endParaRPr lang="ru-RU" sz="2000" dirty="0">
              <a:latin typeface="TT Hoves" panose="02000503030000020004"/>
            </a:endParaRPr>
          </a:p>
          <a:p>
            <a:pPr marL="342900" indent="-342900" algn="just">
              <a:buClr>
                <a:schemeClr val="accent1"/>
              </a:buClr>
              <a:buFont typeface="Wingdings" panose="05000000000000000000" pitchFamily="2" charset="2"/>
              <a:buChar char="v"/>
            </a:pPr>
            <a:r>
              <a:rPr lang="ru-RU" sz="2000" b="1" dirty="0">
                <a:solidFill>
                  <a:schemeClr val="accent1"/>
                </a:solidFill>
                <a:latin typeface="TT Hoves" panose="02000503030000020004"/>
              </a:rPr>
              <a:t>Основная функция кэша </a:t>
            </a:r>
            <a:r>
              <a:rPr lang="ru-RU" sz="2000" dirty="0">
                <a:latin typeface="TT Hoves" panose="02000503030000020004"/>
              </a:rPr>
              <a:t>– ускорение процесса извлечения данных. Он избавляет от необходимости обращаться к менее скоростному базовому уровню хранения. </a:t>
            </a:r>
          </a:p>
          <a:p>
            <a:pPr marL="342900" indent="-342900" algn="just">
              <a:buClr>
                <a:schemeClr val="accent1"/>
              </a:buClr>
              <a:buFont typeface="Wingdings" panose="05000000000000000000" pitchFamily="2" charset="2"/>
              <a:buChar char="v"/>
            </a:pPr>
            <a:endParaRPr lang="ru-RU" sz="2000" dirty="0">
              <a:latin typeface="TT Hoves" panose="02000503030000020004"/>
            </a:endParaRPr>
          </a:p>
          <a:p>
            <a:pPr marL="342900" indent="-342900" algn="just">
              <a:buClr>
                <a:schemeClr val="accent1"/>
              </a:buClr>
              <a:buFont typeface="Wingdings" panose="05000000000000000000" pitchFamily="2" charset="2"/>
              <a:buChar char="v"/>
            </a:pPr>
            <a:r>
              <a:rPr lang="ru-RU" sz="2000" dirty="0">
                <a:latin typeface="TT Hoves" panose="02000503030000020004"/>
              </a:rPr>
              <a:t>Небольшой объем памяти кэша компенсируется высокой скоростью доступа. В кэше </a:t>
            </a:r>
            <a:r>
              <a:rPr lang="ru-RU" sz="2000" b="1" dirty="0">
                <a:latin typeface="TT Hoves" panose="02000503030000020004"/>
              </a:rPr>
              <a:t>обычно хранится только требуемый набор данных, причем временно</a:t>
            </a:r>
            <a:r>
              <a:rPr lang="ru-RU" sz="2000" dirty="0">
                <a:latin typeface="TT Hoves" panose="02000503030000020004"/>
              </a:rPr>
              <a:t>, в отличие от баз данных, где данные обычно хранятся полностью и постоянно.</a:t>
            </a:r>
          </a:p>
        </p:txBody>
      </p:sp>
      <p:sp>
        <p:nvSpPr>
          <p:cNvPr id="5" name="TextBox 4">
            <a:extLst>
              <a:ext uri="{FF2B5EF4-FFF2-40B4-BE49-F238E27FC236}">
                <a16:creationId xmlns:a16="http://schemas.microsoft.com/office/drawing/2014/main" id="{00F62318-5C4F-4BE7-9EE4-53F642B2B953}"/>
              </a:ext>
            </a:extLst>
          </p:cNvPr>
          <p:cNvSpPr txBox="1"/>
          <p:nvPr/>
        </p:nvSpPr>
        <p:spPr>
          <a:xfrm>
            <a:off x="5124450" y="310757"/>
            <a:ext cx="6710864"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Работа кэша</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071360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iagram_cachingmicrosite">
            <a:extLst>
              <a:ext uri="{FF2B5EF4-FFF2-40B4-BE49-F238E27FC236}">
                <a16:creationId xmlns:a16="http://schemas.microsoft.com/office/drawing/2014/main" id="{EA57AE53-C05C-4907-A154-DDF5345F5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73275"/>
            <a:ext cx="12192000" cy="2709863"/>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BDB2DBC5-54F4-4E4E-94F5-B708136D3F77}"/>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4" name="TextBox 3">
            <a:extLst>
              <a:ext uri="{FF2B5EF4-FFF2-40B4-BE49-F238E27FC236}">
                <a16:creationId xmlns:a16="http://schemas.microsoft.com/office/drawing/2014/main" id="{AD225C98-9AEB-4957-8146-2F66E66354B8}"/>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Обзор к</a:t>
            </a:r>
            <a:r>
              <a:rPr lang="ru-RU" sz="4400" i="0" kern="1200" dirty="0">
                <a:solidFill>
                  <a:schemeClr val="tx1"/>
                </a:solidFill>
                <a:effectLst>
                  <a:outerShdw blurRad="38100" dist="38100" dir="2700000" algn="tl">
                    <a:srgbClr val="000000">
                      <a:alpha val="43137"/>
                    </a:srgbClr>
                  </a:outerShdw>
                </a:effectLst>
                <a:latin typeface="TT Hoves DemiBold"/>
              </a:rPr>
              <a:t>эширования</a:t>
            </a:r>
          </a:p>
        </p:txBody>
      </p:sp>
    </p:spTree>
    <p:extLst>
      <p:ext uri="{BB962C8B-B14F-4D97-AF65-F5344CB8AC3E}">
        <p14:creationId xmlns:p14="http://schemas.microsoft.com/office/powerpoint/2010/main" val="2602811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a:extLst>
              <a:ext uri="{FF2B5EF4-FFF2-40B4-BE49-F238E27FC236}">
                <a16:creationId xmlns:a16="http://schemas.microsoft.com/office/drawing/2014/main" id="{4F20DB78-A6DA-4A36-BD82-301DB20011C5}"/>
              </a:ext>
            </a:extLst>
          </p:cNvPr>
          <p:cNvGraphicFramePr>
            <a:graphicFrameLocks noGrp="1"/>
          </p:cNvGraphicFramePr>
          <p:nvPr>
            <p:extLst>
              <p:ext uri="{D42A27DB-BD31-4B8C-83A1-F6EECF244321}">
                <p14:modId xmlns:p14="http://schemas.microsoft.com/office/powerpoint/2010/main" val="2910315232"/>
              </p:ext>
            </p:extLst>
          </p:nvPr>
        </p:nvGraphicFramePr>
        <p:xfrm>
          <a:off x="442913" y="1366520"/>
          <a:ext cx="11306175" cy="4124960"/>
        </p:xfrm>
        <a:graphic>
          <a:graphicData uri="http://schemas.openxmlformats.org/drawingml/2006/table">
            <a:tbl>
              <a:tblPr firstRow="1" bandRow="1">
                <a:tableStyleId>{5C22544A-7EE6-4342-B048-85BDC9FD1C3A}</a:tableStyleId>
              </a:tblPr>
              <a:tblGrid>
                <a:gridCol w="2012255">
                  <a:extLst>
                    <a:ext uri="{9D8B030D-6E8A-4147-A177-3AD203B41FA5}">
                      <a16:colId xmlns:a16="http://schemas.microsoft.com/office/drawing/2014/main" val="2474125010"/>
                    </a:ext>
                  </a:extLst>
                </a:gridCol>
                <a:gridCol w="3164236">
                  <a:extLst>
                    <a:ext uri="{9D8B030D-6E8A-4147-A177-3AD203B41FA5}">
                      <a16:colId xmlns:a16="http://schemas.microsoft.com/office/drawing/2014/main" val="3649615361"/>
                    </a:ext>
                  </a:extLst>
                </a:gridCol>
                <a:gridCol w="3175461">
                  <a:extLst>
                    <a:ext uri="{9D8B030D-6E8A-4147-A177-3AD203B41FA5}">
                      <a16:colId xmlns:a16="http://schemas.microsoft.com/office/drawing/2014/main" val="2555612838"/>
                    </a:ext>
                  </a:extLst>
                </a:gridCol>
                <a:gridCol w="2954223">
                  <a:extLst>
                    <a:ext uri="{9D8B030D-6E8A-4147-A177-3AD203B41FA5}">
                      <a16:colId xmlns:a16="http://schemas.microsoft.com/office/drawing/2014/main" val="2250058654"/>
                    </a:ext>
                  </a:extLst>
                </a:gridCol>
              </a:tblGrid>
              <a:tr h="370840">
                <a:tc>
                  <a:txBody>
                    <a:bodyPr/>
                    <a:lstStyle/>
                    <a:p>
                      <a:pPr algn="ctr"/>
                      <a:r>
                        <a:rPr lang="ru-RU" sz="1400" b="1" dirty="0">
                          <a:effectLst/>
                          <a:latin typeface="TT Hoves" panose="02000503030000020004"/>
                        </a:rPr>
                        <a:t>Уровень</a:t>
                      </a:r>
                    </a:p>
                  </a:txBody>
                  <a:tcPr marL="76200" marR="76200" marT="76200" marB="76200" anchor="ctr"/>
                </a:tc>
                <a:tc>
                  <a:txBody>
                    <a:bodyPr/>
                    <a:lstStyle/>
                    <a:p>
                      <a:pPr algn="ctr"/>
                      <a:r>
                        <a:rPr lang="ru-RU" sz="1400" b="1" dirty="0">
                          <a:effectLst/>
                          <a:latin typeface="TT Hoves" panose="02000503030000020004"/>
                        </a:rPr>
                        <a:t>Пример использования</a:t>
                      </a:r>
                    </a:p>
                  </a:txBody>
                  <a:tcPr marL="76200" marR="76200" marT="76200" marB="76200" anchor="ctr"/>
                </a:tc>
                <a:tc>
                  <a:txBody>
                    <a:bodyPr/>
                    <a:lstStyle/>
                    <a:p>
                      <a:pPr algn="ctr"/>
                      <a:r>
                        <a:rPr lang="ru-RU" sz="1400" b="1" dirty="0">
                          <a:effectLst/>
                          <a:latin typeface="TT Hoves" panose="02000503030000020004"/>
                        </a:rPr>
                        <a:t>Технологии</a:t>
                      </a:r>
                      <a:endParaRPr lang="en-US" sz="1400" b="1" dirty="0">
                        <a:effectLst/>
                        <a:latin typeface="TT Hoves" panose="02000503030000020004"/>
                      </a:endParaRPr>
                    </a:p>
                  </a:txBody>
                  <a:tcPr marL="76200" marR="76200" marT="76200" marB="76200" anchor="ctr"/>
                </a:tc>
                <a:tc>
                  <a:txBody>
                    <a:bodyPr/>
                    <a:lstStyle/>
                    <a:p>
                      <a:pPr algn="ctr"/>
                      <a:r>
                        <a:rPr lang="ru-RU" sz="1400" b="1" dirty="0">
                          <a:effectLst/>
                          <a:latin typeface="TT Hoves" panose="02000503030000020004"/>
                        </a:rPr>
                        <a:t>Решения</a:t>
                      </a:r>
                    </a:p>
                  </a:txBody>
                  <a:tcPr marL="76200" marR="76200" marT="76200" marB="76200" anchor="ctr"/>
                </a:tc>
                <a:extLst>
                  <a:ext uri="{0D108BD9-81ED-4DB2-BD59-A6C34878D82A}">
                    <a16:rowId xmlns:a16="http://schemas.microsoft.com/office/drawing/2014/main" val="2009611973"/>
                  </a:ext>
                </a:extLst>
              </a:tr>
              <a:tr h="370840">
                <a:tc>
                  <a:txBody>
                    <a:bodyPr/>
                    <a:lstStyle/>
                    <a:p>
                      <a:pPr algn="ctr"/>
                      <a:r>
                        <a:rPr lang="ru-RU" sz="1400" b="0">
                          <a:effectLst/>
                          <a:latin typeface="TT Hoves" panose="02000503030000020004"/>
                        </a:rPr>
                        <a:t>Клиентские</a:t>
                      </a:r>
                      <a:endParaRPr lang="ru-RU" sz="1400" b="0" dirty="0">
                        <a:effectLst/>
                        <a:latin typeface="TT Hoves" panose="02000503030000020004"/>
                      </a:endParaRPr>
                    </a:p>
                  </a:txBody>
                  <a:tcPr marL="76200" marR="76200" marT="76200" marB="76200" anchor="ctr"/>
                </a:tc>
                <a:tc>
                  <a:txBody>
                    <a:bodyPr/>
                    <a:lstStyle/>
                    <a:p>
                      <a:r>
                        <a:rPr lang="ru-RU" sz="1400">
                          <a:effectLst/>
                          <a:latin typeface="TT Hoves" panose="02000503030000020004"/>
                        </a:rPr>
                        <a:t>Ускорение получения веб-контента от веб-сайтов (браузеры или устройства)</a:t>
                      </a:r>
                      <a:endParaRPr lang="ru-RU" sz="1400" dirty="0">
                        <a:effectLst/>
                        <a:latin typeface="TT Hoves" panose="02000503030000020004"/>
                      </a:endParaRPr>
                    </a:p>
                  </a:txBody>
                  <a:tcPr marL="76200" marR="76200" marT="76200" marB="76200" anchor="ctr"/>
                </a:tc>
                <a:tc>
                  <a:txBody>
                    <a:bodyPr/>
                    <a:lstStyle/>
                    <a:p>
                      <a:r>
                        <a:rPr lang="ru-RU" sz="1400" dirty="0">
                          <a:effectLst/>
                          <a:latin typeface="TT Hoves" panose="02000503030000020004"/>
                        </a:rPr>
                        <a:t>Управление кэшированием с помощью HTTP-заголовков (браузеры)</a:t>
                      </a:r>
                    </a:p>
                  </a:txBody>
                  <a:tcPr marL="76200" marR="76200" marT="76200" marB="76200" anchor="ctr"/>
                </a:tc>
                <a:tc>
                  <a:txBody>
                    <a:bodyPr/>
                    <a:lstStyle/>
                    <a:p>
                      <a:r>
                        <a:rPr lang="ru-RU" sz="1400" dirty="0">
                          <a:solidFill>
                            <a:schemeClr val="tx1"/>
                          </a:solidFill>
                          <a:effectLst/>
                          <a:latin typeface="TT Hoves" panose="02000503030000020004"/>
                        </a:rPr>
                        <a:t>Для браузеров</a:t>
                      </a:r>
                    </a:p>
                  </a:txBody>
                  <a:tcPr marL="76200" marR="76200" marT="76200" marB="76200" anchor="ctr"/>
                </a:tc>
                <a:extLst>
                  <a:ext uri="{0D108BD9-81ED-4DB2-BD59-A6C34878D82A}">
                    <a16:rowId xmlns:a16="http://schemas.microsoft.com/office/drawing/2014/main" val="284104994"/>
                  </a:ext>
                </a:extLst>
              </a:tr>
              <a:tr h="370840">
                <a:tc>
                  <a:txBody>
                    <a:bodyPr/>
                    <a:lstStyle/>
                    <a:p>
                      <a:pPr algn="ctr"/>
                      <a:r>
                        <a:rPr lang="en-US" sz="1400" b="0">
                          <a:effectLst/>
                          <a:latin typeface="TT Hoves" panose="02000503030000020004"/>
                        </a:rPr>
                        <a:t>DNS</a:t>
                      </a:r>
                      <a:endParaRPr lang="en-US" sz="1400" b="0" dirty="0">
                        <a:effectLst/>
                        <a:latin typeface="TT Hoves" panose="02000503030000020004"/>
                      </a:endParaRPr>
                    </a:p>
                  </a:txBody>
                  <a:tcPr marL="76200" marR="76200" marT="76200" marB="76200" anchor="ctr"/>
                </a:tc>
                <a:tc>
                  <a:txBody>
                    <a:bodyPr/>
                    <a:lstStyle/>
                    <a:p>
                      <a:r>
                        <a:rPr lang="ru-RU" sz="1400" dirty="0">
                          <a:effectLst/>
                          <a:latin typeface="TT Hoves" panose="02000503030000020004"/>
                        </a:rPr>
                        <a:t>Определение </a:t>
                      </a:r>
                      <a:r>
                        <a:rPr lang="en-US" sz="1400" dirty="0">
                          <a:effectLst/>
                          <a:latin typeface="TT Hoves" panose="02000503030000020004"/>
                        </a:rPr>
                        <a:t>IP-</a:t>
                      </a:r>
                      <a:r>
                        <a:rPr lang="ru-RU" sz="1400" dirty="0">
                          <a:effectLst/>
                          <a:latin typeface="TT Hoves" panose="02000503030000020004"/>
                        </a:rPr>
                        <a:t>адреса для домена</a:t>
                      </a:r>
                    </a:p>
                  </a:txBody>
                  <a:tcPr marL="76200" marR="76200" marT="76200" marB="76200" anchor="ctr"/>
                </a:tc>
                <a:tc>
                  <a:txBody>
                    <a:bodyPr/>
                    <a:lstStyle/>
                    <a:p>
                      <a:r>
                        <a:rPr lang="ru-RU" sz="1400">
                          <a:effectLst/>
                          <a:latin typeface="TT Hoves" panose="02000503030000020004"/>
                        </a:rPr>
                        <a:t>Серверы </a:t>
                      </a:r>
                      <a:r>
                        <a:rPr lang="en-US" sz="1400">
                          <a:effectLst/>
                          <a:latin typeface="TT Hoves" panose="02000503030000020004"/>
                        </a:rPr>
                        <a:t>DNS</a:t>
                      </a:r>
                    </a:p>
                  </a:txBody>
                  <a:tcPr marL="76200" marR="76200" marT="76200" marB="76200" anchor="ctr"/>
                </a:tc>
                <a:tc>
                  <a:txBody>
                    <a:bodyPr/>
                    <a:lstStyle/>
                    <a:p>
                      <a:r>
                        <a:rPr lang="en-US" sz="1400" u="none" strike="noStrike" dirty="0">
                          <a:solidFill>
                            <a:schemeClr val="tx1"/>
                          </a:solidFill>
                          <a:effectLst/>
                          <a:latin typeface="TT Hoves" panose="02000503030000020004"/>
                        </a:rPr>
                        <a:t>Amazon Route 53</a:t>
                      </a:r>
                      <a:endParaRPr lang="en-US" sz="1400" dirty="0">
                        <a:solidFill>
                          <a:schemeClr val="tx1"/>
                        </a:solidFill>
                        <a:effectLst/>
                        <a:latin typeface="TT Hoves" panose="02000503030000020004"/>
                      </a:endParaRPr>
                    </a:p>
                  </a:txBody>
                  <a:tcPr marL="76200" marR="76200" marT="76200" marB="76200" anchor="ctr"/>
                </a:tc>
                <a:extLst>
                  <a:ext uri="{0D108BD9-81ED-4DB2-BD59-A6C34878D82A}">
                    <a16:rowId xmlns:a16="http://schemas.microsoft.com/office/drawing/2014/main" val="1958345003"/>
                  </a:ext>
                </a:extLst>
              </a:tr>
              <a:tr h="370840">
                <a:tc>
                  <a:txBody>
                    <a:bodyPr/>
                    <a:lstStyle/>
                    <a:p>
                      <a:pPr algn="ctr"/>
                      <a:r>
                        <a:rPr lang="ru-RU" sz="1400" b="0">
                          <a:effectLst/>
                          <a:latin typeface="TT Hoves" panose="02000503030000020004"/>
                        </a:rPr>
                        <a:t>Интернет</a:t>
                      </a:r>
                      <a:endParaRPr lang="ru-RU" sz="1400" b="0" dirty="0">
                        <a:effectLst/>
                        <a:latin typeface="TT Hoves" panose="02000503030000020004"/>
                      </a:endParaRPr>
                    </a:p>
                  </a:txBody>
                  <a:tcPr marL="76200" marR="76200" marT="76200" marB="76200" anchor="ctr"/>
                </a:tc>
                <a:tc>
                  <a:txBody>
                    <a:bodyPr/>
                    <a:lstStyle/>
                    <a:p>
                      <a:r>
                        <a:rPr lang="ru-RU" sz="1400" dirty="0">
                          <a:effectLst/>
                          <a:latin typeface="TT Hoves" panose="02000503030000020004"/>
                        </a:rPr>
                        <a:t>Ускорение получения веб-контента от серверов веб-приложений Управление веб-сеансами (на стороне сервера)</a:t>
                      </a:r>
                    </a:p>
                  </a:txBody>
                  <a:tcPr marL="76200" marR="76200" marT="76200" marB="76200" anchor="ctr"/>
                </a:tc>
                <a:tc>
                  <a:txBody>
                    <a:bodyPr/>
                    <a:lstStyle/>
                    <a:p>
                      <a:r>
                        <a:rPr lang="ru-RU" sz="1400" dirty="0">
                          <a:effectLst/>
                          <a:latin typeface="TT Hoves" panose="02000503030000020004"/>
                        </a:rPr>
                        <a:t>Управление кэшированием с помощью HTTP-заголовков, CDN, обратные прокси-серверы, веб-ускорители, хранилища пар «ключ – значение»</a:t>
                      </a:r>
                    </a:p>
                  </a:txBody>
                  <a:tcPr marL="76200" marR="76200" marT="76200" marB="76200" anchor="ctr"/>
                </a:tc>
                <a:tc>
                  <a:txBody>
                    <a:bodyPr/>
                    <a:lstStyle/>
                    <a:p>
                      <a:r>
                        <a:rPr lang="en-US" sz="1400" u="none" strike="noStrike" dirty="0">
                          <a:solidFill>
                            <a:schemeClr val="tx1"/>
                          </a:solidFill>
                          <a:effectLst/>
                          <a:latin typeface="TT Hoves" panose="02000503030000020004"/>
                        </a:rPr>
                        <a:t>Amazon CloudFront</a:t>
                      </a:r>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Redis</a:t>
                      </a:r>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Memcached</a:t>
                      </a:r>
                      <a:r>
                        <a:rPr lang="en-US" sz="1400"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решения партнеров</a:t>
                      </a:r>
                      <a:endParaRPr lang="ru-RU" sz="1400" dirty="0">
                        <a:solidFill>
                          <a:schemeClr val="tx1"/>
                        </a:solidFill>
                        <a:effectLst/>
                        <a:latin typeface="TT Hoves" panose="02000503030000020004"/>
                      </a:endParaRPr>
                    </a:p>
                  </a:txBody>
                  <a:tcPr marL="76200" marR="76200" marT="76200" marB="76200" anchor="ctr"/>
                </a:tc>
                <a:extLst>
                  <a:ext uri="{0D108BD9-81ED-4DB2-BD59-A6C34878D82A}">
                    <a16:rowId xmlns:a16="http://schemas.microsoft.com/office/drawing/2014/main" val="254403807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400" b="0" dirty="0">
                          <a:effectLst/>
                          <a:latin typeface="TT Hoves" panose="02000503030000020004"/>
                        </a:rPr>
                        <a:t>Приложение</a:t>
                      </a:r>
                    </a:p>
                    <a:p>
                      <a:pPr algn="ctr"/>
                      <a:endParaRPr lang="ru-RU" sz="1400" b="0" dirty="0">
                        <a:effectLst/>
                        <a:latin typeface="TT Hoves" panose="02000503030000020004"/>
                      </a:endParaRPr>
                    </a:p>
                  </a:txBody>
                  <a:tcPr marL="76200" marR="76200" marT="76200" marB="762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400" dirty="0">
                          <a:effectLst/>
                          <a:latin typeface="TT Hoves" panose="02000503030000020004"/>
                        </a:rPr>
                        <a:t>Повышение производительности приложений и ускорение доступа к данным</a:t>
                      </a:r>
                    </a:p>
                    <a:p>
                      <a:endParaRPr lang="ru-RU" sz="1400" dirty="0">
                        <a:solidFill>
                          <a:schemeClr val="tx1"/>
                        </a:solidFill>
                        <a:effectLst/>
                        <a:latin typeface="TT Hoves" panose="02000503030000020004"/>
                      </a:endParaRPr>
                    </a:p>
                  </a:txBody>
                  <a:tcPr marL="76200" marR="76200" marT="76200" marB="762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400" dirty="0">
                          <a:effectLst/>
                          <a:latin typeface="TT Hoves" panose="02000503030000020004"/>
                        </a:rPr>
                        <a:t>Хранилища пар «ключ – значение», локальные кэши</a:t>
                      </a:r>
                    </a:p>
                    <a:p>
                      <a:endParaRPr lang="en-US" sz="1400" dirty="0">
                        <a:solidFill>
                          <a:schemeClr val="tx1"/>
                        </a:solidFill>
                        <a:effectLst/>
                        <a:latin typeface="TT Hoves" panose="02000503030000020004"/>
                      </a:endParaRPr>
                    </a:p>
                  </a:txBody>
                  <a:tcPr marL="76200" marR="76200" marT="76200" marB="762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400" dirty="0">
                          <a:solidFill>
                            <a:schemeClr val="tx1"/>
                          </a:solidFill>
                          <a:effectLst/>
                          <a:latin typeface="TT Hoves" panose="02000503030000020004"/>
                        </a:rPr>
                        <a:t>Инфраструктуры приложений, </a:t>
                      </a:r>
                      <a:r>
                        <a:rPr lang="ru-RU" sz="1400" u="none" strike="noStrike" dirty="0" err="1">
                          <a:solidFill>
                            <a:schemeClr val="tx1"/>
                          </a:solidFill>
                          <a:effectLst/>
                          <a:latin typeface="TT Hoves" panose="02000503030000020004"/>
                        </a:rPr>
                        <a:t>ElastiCache</a:t>
                      </a:r>
                      <a:r>
                        <a:rPr lang="ru-RU" sz="1400" u="none" strike="noStrike" dirty="0">
                          <a:solidFill>
                            <a:schemeClr val="tx1"/>
                          </a:solidFill>
                          <a:effectLst/>
                          <a:latin typeface="TT Hoves" panose="02000503030000020004"/>
                        </a:rPr>
                        <a:t> для </a:t>
                      </a:r>
                      <a:r>
                        <a:rPr lang="ru-RU" sz="1400" u="none" strike="noStrike" dirty="0" err="1">
                          <a:solidFill>
                            <a:schemeClr val="tx1"/>
                          </a:solidFill>
                          <a:effectLst/>
                          <a:latin typeface="TT Hoves" panose="02000503030000020004"/>
                        </a:rPr>
                        <a:t>Redis</a:t>
                      </a:r>
                      <a:r>
                        <a:rPr lang="ru-RU" sz="1400" dirty="0">
                          <a:solidFill>
                            <a:schemeClr val="tx1"/>
                          </a:solidFill>
                          <a:effectLst/>
                          <a:latin typeface="TT Hoves" panose="02000503030000020004"/>
                        </a:rPr>
                        <a:t>, </a:t>
                      </a:r>
                      <a:r>
                        <a:rPr lang="ru-RU" sz="1400" u="none" strike="noStrike" dirty="0" err="1">
                          <a:solidFill>
                            <a:schemeClr val="tx1"/>
                          </a:solidFill>
                          <a:effectLst/>
                          <a:latin typeface="TT Hoves" panose="02000503030000020004"/>
                        </a:rPr>
                        <a:t>ElastiCache</a:t>
                      </a:r>
                      <a:r>
                        <a:rPr lang="ru-RU" sz="1400" u="none" strike="noStrike" dirty="0">
                          <a:solidFill>
                            <a:schemeClr val="tx1"/>
                          </a:solidFill>
                          <a:effectLst/>
                          <a:latin typeface="TT Hoves" panose="02000503030000020004"/>
                        </a:rPr>
                        <a:t> для </a:t>
                      </a:r>
                      <a:r>
                        <a:rPr lang="ru-RU" sz="1400" u="none" strike="noStrike" dirty="0" err="1">
                          <a:solidFill>
                            <a:schemeClr val="tx1"/>
                          </a:solidFill>
                          <a:effectLst/>
                          <a:latin typeface="TT Hoves" panose="02000503030000020004"/>
                        </a:rPr>
                        <a:t>Memcached</a:t>
                      </a:r>
                      <a:r>
                        <a:rPr lang="ru-RU" sz="1400"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решения партнеров</a:t>
                      </a:r>
                      <a:endParaRPr lang="ru-RU" sz="1400" dirty="0">
                        <a:solidFill>
                          <a:schemeClr val="tx1"/>
                        </a:solidFill>
                        <a:effectLst/>
                        <a:latin typeface="TT Hoves" panose="02000503030000020004"/>
                      </a:endParaRPr>
                    </a:p>
                  </a:txBody>
                  <a:tcPr marL="76200" marR="76200" marT="76200" marB="76200" anchor="ctr"/>
                </a:tc>
                <a:extLst>
                  <a:ext uri="{0D108BD9-81ED-4DB2-BD59-A6C34878D82A}">
                    <a16:rowId xmlns:a16="http://schemas.microsoft.com/office/drawing/2014/main" val="14725513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400" b="0" dirty="0">
                          <a:effectLst/>
                          <a:latin typeface="TT Hoves" panose="02000503030000020004"/>
                        </a:rPr>
                        <a:t>База данных</a:t>
                      </a:r>
                    </a:p>
                    <a:p>
                      <a:pPr algn="ctr"/>
                      <a:endParaRPr lang="ru-RU" sz="1400" b="0" dirty="0">
                        <a:effectLst/>
                        <a:latin typeface="TT Hoves" panose="02000503030000020004"/>
                      </a:endParaRPr>
                    </a:p>
                  </a:txBody>
                  <a:tcPr marL="76200" marR="76200" marT="76200" marB="762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400" dirty="0">
                          <a:effectLst/>
                          <a:latin typeface="TT Hoves" panose="02000503030000020004"/>
                        </a:rPr>
                        <a:t>Сокращение задержек, связанных с запросами к базе данных</a:t>
                      </a:r>
                    </a:p>
                    <a:p>
                      <a:endParaRPr lang="ru-RU" sz="1400" dirty="0">
                        <a:solidFill>
                          <a:schemeClr val="tx1"/>
                        </a:solidFill>
                        <a:effectLst/>
                        <a:latin typeface="TT Hoves" panose="02000503030000020004"/>
                      </a:endParaRPr>
                    </a:p>
                  </a:txBody>
                  <a:tcPr marL="76200" marR="76200" marT="76200" marB="762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400" dirty="0">
                          <a:effectLst/>
                          <a:latin typeface="TT Hoves" panose="02000503030000020004"/>
                        </a:rPr>
                        <a:t>Буферы баз данных, хранилища пар «ключ – значение»</a:t>
                      </a:r>
                    </a:p>
                    <a:p>
                      <a:endParaRPr lang="en-US" sz="1400" dirty="0">
                        <a:solidFill>
                          <a:schemeClr val="tx1"/>
                        </a:solidFill>
                        <a:effectLst/>
                        <a:latin typeface="TT Hoves" panose="02000503030000020004"/>
                      </a:endParaRPr>
                    </a:p>
                  </a:txBody>
                  <a:tcPr marL="76200" marR="76200" marT="76200" marB="76200" anchor="ctr"/>
                </a:tc>
                <a:tc>
                  <a:txBody>
                    <a:bodyPr/>
                    <a:lstStyle/>
                    <a:p>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Redis</a:t>
                      </a:r>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Memcached</a:t>
                      </a:r>
                      <a:endParaRPr lang="ru-RU" sz="1400" dirty="0">
                        <a:solidFill>
                          <a:schemeClr val="tx1"/>
                        </a:solidFill>
                        <a:effectLst/>
                        <a:latin typeface="TT Hoves" panose="02000503030000020004"/>
                      </a:endParaRPr>
                    </a:p>
                  </a:txBody>
                  <a:tcPr marL="76200" marR="76200" marT="76200" marB="76200" anchor="ctr"/>
                </a:tc>
                <a:extLst>
                  <a:ext uri="{0D108BD9-81ED-4DB2-BD59-A6C34878D82A}">
                    <a16:rowId xmlns:a16="http://schemas.microsoft.com/office/drawing/2014/main" val="2790513557"/>
                  </a:ext>
                </a:extLst>
              </a:tr>
            </a:tbl>
          </a:graphicData>
        </a:graphic>
      </p:graphicFrame>
      <p:sp>
        <p:nvSpPr>
          <p:cNvPr id="4" name="Текст 4">
            <a:extLst>
              <a:ext uri="{FF2B5EF4-FFF2-40B4-BE49-F238E27FC236}">
                <a16:creationId xmlns:a16="http://schemas.microsoft.com/office/drawing/2014/main" id="{6D3D3462-A20B-44E4-9BBE-6CD9008080F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5" name="TextBox 4">
            <a:extLst>
              <a:ext uri="{FF2B5EF4-FFF2-40B4-BE49-F238E27FC236}">
                <a16:creationId xmlns:a16="http://schemas.microsoft.com/office/drawing/2014/main" id="{88C87F8D-D3A9-435B-A3FB-8FCD8F3186D0}"/>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Обзор к</a:t>
            </a:r>
            <a:r>
              <a:rPr lang="ru-RU" sz="4400" i="0" kern="1200" dirty="0">
                <a:solidFill>
                  <a:schemeClr val="tx1"/>
                </a:solidFill>
                <a:effectLst>
                  <a:outerShdw blurRad="38100" dist="38100" dir="2700000" algn="tl">
                    <a:srgbClr val="000000">
                      <a:alpha val="43137"/>
                    </a:srgbClr>
                  </a:outerShdw>
                </a:effectLst>
                <a:latin typeface="TT Hoves DemiBold"/>
              </a:rPr>
              <a:t>эширования</a:t>
            </a:r>
          </a:p>
        </p:txBody>
      </p:sp>
    </p:spTree>
    <p:extLst>
      <p:ext uri="{BB962C8B-B14F-4D97-AF65-F5344CB8AC3E}">
        <p14:creationId xmlns:p14="http://schemas.microsoft.com/office/powerpoint/2010/main" val="2681352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Таблица 1">
            <a:extLst>
              <a:ext uri="{FF2B5EF4-FFF2-40B4-BE49-F238E27FC236}">
                <a16:creationId xmlns:a16="http://schemas.microsoft.com/office/drawing/2014/main" id="{4F20DB78-A6DA-4A36-BD82-301DB20011C5}"/>
              </a:ext>
            </a:extLst>
          </p:cNvPr>
          <p:cNvGraphicFramePr>
            <a:graphicFrameLocks noGrp="1"/>
          </p:cNvGraphicFramePr>
          <p:nvPr/>
        </p:nvGraphicFramePr>
        <p:xfrm>
          <a:off x="356686" y="1414118"/>
          <a:ext cx="11066688" cy="4455160"/>
        </p:xfrm>
        <a:graphic>
          <a:graphicData uri="http://schemas.openxmlformats.org/drawingml/2006/table">
            <a:tbl>
              <a:tblPr firstRow="1" bandRow="1">
                <a:tableStyleId>{5C22544A-7EE6-4342-B048-85BDC9FD1C3A}</a:tableStyleId>
              </a:tblPr>
              <a:tblGrid>
                <a:gridCol w="1313088">
                  <a:extLst>
                    <a:ext uri="{9D8B030D-6E8A-4147-A177-3AD203B41FA5}">
                      <a16:colId xmlns:a16="http://schemas.microsoft.com/office/drawing/2014/main" val="2474125010"/>
                    </a:ext>
                  </a:extLst>
                </a:gridCol>
                <a:gridCol w="2236144">
                  <a:extLst>
                    <a:ext uri="{9D8B030D-6E8A-4147-A177-3AD203B41FA5}">
                      <a16:colId xmlns:a16="http://schemas.microsoft.com/office/drawing/2014/main" val="3649615361"/>
                    </a:ext>
                  </a:extLst>
                </a:gridCol>
                <a:gridCol w="1428055">
                  <a:extLst>
                    <a:ext uri="{9D8B030D-6E8A-4147-A177-3AD203B41FA5}">
                      <a16:colId xmlns:a16="http://schemas.microsoft.com/office/drawing/2014/main" val="2555612838"/>
                    </a:ext>
                  </a:extLst>
                </a:gridCol>
                <a:gridCol w="2400505">
                  <a:extLst>
                    <a:ext uri="{9D8B030D-6E8A-4147-A177-3AD203B41FA5}">
                      <a16:colId xmlns:a16="http://schemas.microsoft.com/office/drawing/2014/main" val="2250058654"/>
                    </a:ext>
                  </a:extLst>
                </a:gridCol>
                <a:gridCol w="1984764">
                  <a:extLst>
                    <a:ext uri="{9D8B030D-6E8A-4147-A177-3AD203B41FA5}">
                      <a16:colId xmlns:a16="http://schemas.microsoft.com/office/drawing/2014/main" val="524957720"/>
                    </a:ext>
                  </a:extLst>
                </a:gridCol>
                <a:gridCol w="1704132">
                  <a:extLst>
                    <a:ext uri="{9D8B030D-6E8A-4147-A177-3AD203B41FA5}">
                      <a16:colId xmlns:a16="http://schemas.microsoft.com/office/drawing/2014/main" val="1921911431"/>
                    </a:ext>
                  </a:extLst>
                </a:gridCol>
              </a:tblGrid>
              <a:tr h="370840">
                <a:tc>
                  <a:txBody>
                    <a:bodyPr/>
                    <a:lstStyle/>
                    <a:p>
                      <a:pPr algn="ctr"/>
                      <a:r>
                        <a:rPr lang="ru-RU" sz="1400" b="1" dirty="0">
                          <a:effectLst/>
                          <a:latin typeface="TT Hoves" panose="02000503030000020004"/>
                        </a:rPr>
                        <a:t>Уровень</a:t>
                      </a:r>
                    </a:p>
                  </a:txBody>
                  <a:tcPr marL="76200" marR="76200" marT="76200" marB="76200" anchor="ctr"/>
                </a:tc>
                <a:tc>
                  <a:txBody>
                    <a:bodyPr/>
                    <a:lstStyle/>
                    <a:p>
                      <a:pPr algn="ctr"/>
                      <a:r>
                        <a:rPr lang="ru-RU" sz="1400" b="1" dirty="0">
                          <a:effectLst/>
                          <a:latin typeface="TT Hoves" panose="02000503030000020004"/>
                        </a:rPr>
                        <a:t>Клиентские</a:t>
                      </a:r>
                    </a:p>
                  </a:txBody>
                  <a:tcPr marL="76200" marR="76200" marT="76200" marB="76200" anchor="ctr"/>
                </a:tc>
                <a:tc>
                  <a:txBody>
                    <a:bodyPr/>
                    <a:lstStyle/>
                    <a:p>
                      <a:pPr algn="ctr"/>
                      <a:r>
                        <a:rPr lang="en-US" sz="1400" b="1">
                          <a:effectLst/>
                          <a:latin typeface="TT Hoves" panose="02000503030000020004"/>
                        </a:rPr>
                        <a:t>DNS</a:t>
                      </a:r>
                    </a:p>
                  </a:txBody>
                  <a:tcPr marL="76200" marR="76200" marT="76200" marB="76200" anchor="ctr"/>
                </a:tc>
                <a:tc>
                  <a:txBody>
                    <a:bodyPr/>
                    <a:lstStyle/>
                    <a:p>
                      <a:pPr algn="ctr"/>
                      <a:r>
                        <a:rPr lang="ru-RU" sz="1400" b="1" dirty="0">
                          <a:effectLst/>
                          <a:latin typeface="TT Hoves" panose="02000503030000020004"/>
                        </a:rPr>
                        <a:t>Интернет</a:t>
                      </a:r>
                    </a:p>
                  </a:txBody>
                  <a:tcPr marL="76200" marR="76200" marT="76200" marB="76200" anchor="ctr"/>
                </a:tc>
                <a:tc>
                  <a:txBody>
                    <a:bodyPr/>
                    <a:lstStyle/>
                    <a:p>
                      <a:pPr algn="ctr"/>
                      <a:r>
                        <a:rPr lang="ru-RU" sz="1400" b="1" dirty="0">
                          <a:effectLst/>
                          <a:latin typeface="TT Hoves" panose="02000503030000020004"/>
                        </a:rPr>
                        <a:t>Приложение</a:t>
                      </a:r>
                    </a:p>
                  </a:txBody>
                  <a:tcPr marL="76200" marR="76200" marT="76200" marB="76200" anchor="ctr"/>
                </a:tc>
                <a:tc>
                  <a:txBody>
                    <a:bodyPr/>
                    <a:lstStyle/>
                    <a:p>
                      <a:pPr algn="ctr"/>
                      <a:r>
                        <a:rPr lang="ru-RU" sz="1400" b="1" dirty="0">
                          <a:effectLst/>
                          <a:latin typeface="TT Hoves" panose="02000503030000020004"/>
                        </a:rPr>
                        <a:t>База данных</a:t>
                      </a:r>
                    </a:p>
                  </a:txBody>
                  <a:tcPr marL="76200" marR="76200" marT="76200" marB="76200" anchor="ctr"/>
                </a:tc>
                <a:extLst>
                  <a:ext uri="{0D108BD9-81ED-4DB2-BD59-A6C34878D82A}">
                    <a16:rowId xmlns:a16="http://schemas.microsoft.com/office/drawing/2014/main" val="2009611973"/>
                  </a:ext>
                </a:extLst>
              </a:tr>
              <a:tr h="370840">
                <a:tc>
                  <a:txBody>
                    <a:bodyPr/>
                    <a:lstStyle/>
                    <a:p>
                      <a:r>
                        <a:rPr lang="ru-RU" sz="1400" b="0" dirty="0">
                          <a:effectLst/>
                          <a:latin typeface="TT Hoves" panose="02000503030000020004"/>
                        </a:rPr>
                        <a:t>Пример использования</a:t>
                      </a:r>
                      <a:endParaRPr lang="ru-RU" sz="1400" dirty="0">
                        <a:effectLst/>
                        <a:latin typeface="TT Hoves" panose="02000503030000020004"/>
                      </a:endParaRPr>
                    </a:p>
                  </a:txBody>
                  <a:tcPr marL="76200" marR="76200" marT="76200" marB="76200" anchor="ctr"/>
                </a:tc>
                <a:tc>
                  <a:txBody>
                    <a:bodyPr/>
                    <a:lstStyle/>
                    <a:p>
                      <a:r>
                        <a:rPr lang="ru-RU" sz="1400">
                          <a:effectLst/>
                          <a:latin typeface="TT Hoves" panose="02000503030000020004"/>
                        </a:rPr>
                        <a:t>Ускорение получения веб-контента от веб-сайтов (браузеры или устройства)</a:t>
                      </a:r>
                    </a:p>
                  </a:txBody>
                  <a:tcPr marL="76200" marR="76200" marT="76200" marB="76200" anchor="ctr"/>
                </a:tc>
                <a:tc>
                  <a:txBody>
                    <a:bodyPr/>
                    <a:lstStyle/>
                    <a:p>
                      <a:r>
                        <a:rPr lang="ru-RU" sz="1400">
                          <a:effectLst/>
                          <a:latin typeface="TT Hoves" panose="02000503030000020004"/>
                        </a:rPr>
                        <a:t>Определение </a:t>
                      </a:r>
                      <a:r>
                        <a:rPr lang="en-US" sz="1400">
                          <a:effectLst/>
                          <a:latin typeface="TT Hoves" panose="02000503030000020004"/>
                        </a:rPr>
                        <a:t>IP-</a:t>
                      </a:r>
                      <a:r>
                        <a:rPr lang="ru-RU" sz="1400">
                          <a:effectLst/>
                          <a:latin typeface="TT Hoves" panose="02000503030000020004"/>
                        </a:rPr>
                        <a:t>адреса для домена</a:t>
                      </a:r>
                    </a:p>
                  </a:txBody>
                  <a:tcPr marL="76200" marR="76200" marT="76200" marB="76200" anchor="ctr"/>
                </a:tc>
                <a:tc>
                  <a:txBody>
                    <a:bodyPr/>
                    <a:lstStyle/>
                    <a:p>
                      <a:r>
                        <a:rPr lang="ru-RU" sz="1400">
                          <a:effectLst/>
                          <a:latin typeface="TT Hoves" panose="02000503030000020004"/>
                        </a:rPr>
                        <a:t>Ускорение получения веб-контента от серверов веб-приложений Управление веб-сеансами (на стороне сервера)</a:t>
                      </a:r>
                    </a:p>
                  </a:txBody>
                  <a:tcPr marL="76200" marR="76200" marT="76200" marB="76200" anchor="ctr"/>
                </a:tc>
                <a:tc>
                  <a:txBody>
                    <a:bodyPr/>
                    <a:lstStyle/>
                    <a:p>
                      <a:r>
                        <a:rPr lang="ru-RU" sz="1400">
                          <a:effectLst/>
                          <a:latin typeface="TT Hoves" panose="02000503030000020004"/>
                        </a:rPr>
                        <a:t>Повышение производительности приложений и ускорение доступа к данным</a:t>
                      </a:r>
                    </a:p>
                  </a:txBody>
                  <a:tcPr marL="76200" marR="76200" marT="76200" marB="76200" anchor="ctr"/>
                </a:tc>
                <a:tc>
                  <a:txBody>
                    <a:bodyPr/>
                    <a:lstStyle/>
                    <a:p>
                      <a:r>
                        <a:rPr lang="ru-RU" sz="1400">
                          <a:effectLst/>
                          <a:latin typeface="TT Hoves" panose="02000503030000020004"/>
                        </a:rPr>
                        <a:t>Сокращение задержек, связанных с запросами к базе данных</a:t>
                      </a:r>
                    </a:p>
                  </a:txBody>
                  <a:tcPr marL="76200" marR="76200" marT="76200" marB="76200" anchor="ctr"/>
                </a:tc>
                <a:extLst>
                  <a:ext uri="{0D108BD9-81ED-4DB2-BD59-A6C34878D82A}">
                    <a16:rowId xmlns:a16="http://schemas.microsoft.com/office/drawing/2014/main" val="284104994"/>
                  </a:ext>
                </a:extLst>
              </a:tr>
              <a:tr h="370840">
                <a:tc>
                  <a:txBody>
                    <a:bodyPr/>
                    <a:lstStyle/>
                    <a:p>
                      <a:r>
                        <a:rPr lang="ru-RU" sz="1400" b="0">
                          <a:effectLst/>
                          <a:latin typeface="TT Hoves" panose="02000503030000020004"/>
                        </a:rPr>
                        <a:t>Технологии</a:t>
                      </a:r>
                      <a:endParaRPr lang="ru-RU" sz="1400">
                        <a:effectLst/>
                        <a:latin typeface="TT Hoves" panose="02000503030000020004"/>
                      </a:endParaRPr>
                    </a:p>
                  </a:txBody>
                  <a:tcPr marL="76200" marR="76200" marT="76200" marB="76200" anchor="ctr"/>
                </a:tc>
                <a:tc>
                  <a:txBody>
                    <a:bodyPr/>
                    <a:lstStyle/>
                    <a:p>
                      <a:r>
                        <a:rPr lang="ru-RU" sz="1400" dirty="0">
                          <a:effectLst/>
                          <a:latin typeface="TT Hoves" panose="02000503030000020004"/>
                        </a:rPr>
                        <a:t>Управление кэшированием с помощью HTTP-заголовков (браузеры)</a:t>
                      </a:r>
                    </a:p>
                  </a:txBody>
                  <a:tcPr marL="76200" marR="76200" marT="76200" marB="76200" anchor="ctr"/>
                </a:tc>
                <a:tc>
                  <a:txBody>
                    <a:bodyPr/>
                    <a:lstStyle/>
                    <a:p>
                      <a:r>
                        <a:rPr lang="ru-RU" sz="1400">
                          <a:effectLst/>
                          <a:latin typeface="TT Hoves" panose="02000503030000020004"/>
                        </a:rPr>
                        <a:t>Серверы </a:t>
                      </a:r>
                      <a:r>
                        <a:rPr lang="en-US" sz="1400">
                          <a:effectLst/>
                          <a:latin typeface="TT Hoves" panose="02000503030000020004"/>
                        </a:rPr>
                        <a:t>DNS</a:t>
                      </a:r>
                    </a:p>
                  </a:txBody>
                  <a:tcPr marL="76200" marR="76200" marT="76200" marB="76200" anchor="ctr"/>
                </a:tc>
                <a:tc>
                  <a:txBody>
                    <a:bodyPr/>
                    <a:lstStyle/>
                    <a:p>
                      <a:r>
                        <a:rPr lang="ru-RU" sz="1400" dirty="0">
                          <a:effectLst/>
                          <a:latin typeface="TT Hoves" panose="02000503030000020004"/>
                        </a:rPr>
                        <a:t>Управление кэшированием с помощью HTTP-заголовков, CDN, обратные прокси-серверы, веб-ускорители, хранилища пар «ключ – значение»</a:t>
                      </a:r>
                    </a:p>
                  </a:txBody>
                  <a:tcPr marL="76200" marR="76200" marT="76200" marB="76200" anchor="ctr"/>
                </a:tc>
                <a:tc>
                  <a:txBody>
                    <a:bodyPr/>
                    <a:lstStyle/>
                    <a:p>
                      <a:r>
                        <a:rPr lang="ru-RU" sz="1400">
                          <a:effectLst/>
                          <a:latin typeface="TT Hoves" panose="02000503030000020004"/>
                        </a:rPr>
                        <a:t>Хранилища пар «ключ – значение», локальные кэши</a:t>
                      </a:r>
                    </a:p>
                  </a:txBody>
                  <a:tcPr marL="76200" marR="76200" marT="76200" marB="76200" anchor="ctr"/>
                </a:tc>
                <a:tc>
                  <a:txBody>
                    <a:bodyPr/>
                    <a:lstStyle/>
                    <a:p>
                      <a:r>
                        <a:rPr lang="ru-RU" sz="1400" dirty="0">
                          <a:effectLst/>
                          <a:latin typeface="TT Hoves" panose="02000503030000020004"/>
                        </a:rPr>
                        <a:t>Буферы баз данных, хранилища пар «ключ – значение»</a:t>
                      </a:r>
                    </a:p>
                  </a:txBody>
                  <a:tcPr marL="76200" marR="76200" marT="76200" marB="76200" anchor="ctr"/>
                </a:tc>
                <a:extLst>
                  <a:ext uri="{0D108BD9-81ED-4DB2-BD59-A6C34878D82A}">
                    <a16:rowId xmlns:a16="http://schemas.microsoft.com/office/drawing/2014/main" val="1958345003"/>
                  </a:ext>
                </a:extLst>
              </a:tr>
              <a:tr h="370840">
                <a:tc>
                  <a:txBody>
                    <a:bodyPr/>
                    <a:lstStyle/>
                    <a:p>
                      <a:r>
                        <a:rPr lang="ru-RU" sz="1400" b="0">
                          <a:effectLst/>
                          <a:latin typeface="TT Hoves" panose="02000503030000020004"/>
                        </a:rPr>
                        <a:t>Решения</a:t>
                      </a:r>
                      <a:endParaRPr lang="ru-RU" sz="1400">
                        <a:effectLst/>
                        <a:latin typeface="TT Hoves" panose="02000503030000020004"/>
                      </a:endParaRPr>
                    </a:p>
                  </a:txBody>
                  <a:tcPr marL="76200" marR="76200" marT="76200" marB="76200" anchor="ctr"/>
                </a:tc>
                <a:tc>
                  <a:txBody>
                    <a:bodyPr/>
                    <a:lstStyle/>
                    <a:p>
                      <a:r>
                        <a:rPr lang="ru-RU" sz="1400">
                          <a:solidFill>
                            <a:schemeClr val="tx1"/>
                          </a:solidFill>
                          <a:effectLst/>
                          <a:latin typeface="TT Hoves" panose="02000503030000020004"/>
                        </a:rPr>
                        <a:t>Для браузеров</a:t>
                      </a:r>
                    </a:p>
                  </a:txBody>
                  <a:tcPr marL="76200" marR="76200" marT="76200" marB="76200" anchor="ctr"/>
                </a:tc>
                <a:tc>
                  <a:txBody>
                    <a:bodyPr/>
                    <a:lstStyle/>
                    <a:p>
                      <a:r>
                        <a:rPr lang="en-US" sz="1400" u="none" strike="noStrike" dirty="0">
                          <a:solidFill>
                            <a:schemeClr val="tx1"/>
                          </a:solidFill>
                          <a:effectLst/>
                          <a:latin typeface="TT Hoves" panose="02000503030000020004"/>
                        </a:rPr>
                        <a:t>Amazon Route 53</a:t>
                      </a:r>
                      <a:endParaRPr lang="en-US" sz="1400" dirty="0">
                        <a:solidFill>
                          <a:schemeClr val="tx1"/>
                        </a:solidFill>
                        <a:effectLst/>
                        <a:latin typeface="TT Hoves" panose="02000503030000020004"/>
                      </a:endParaRPr>
                    </a:p>
                  </a:txBody>
                  <a:tcPr marL="76200" marR="76200" marT="76200" marB="76200" anchor="ctr"/>
                </a:tc>
                <a:tc>
                  <a:txBody>
                    <a:bodyPr/>
                    <a:lstStyle/>
                    <a:p>
                      <a:r>
                        <a:rPr lang="en-US" sz="1400" u="none" strike="noStrike" dirty="0">
                          <a:solidFill>
                            <a:schemeClr val="tx1"/>
                          </a:solidFill>
                          <a:effectLst/>
                          <a:latin typeface="TT Hoves" panose="02000503030000020004"/>
                        </a:rPr>
                        <a:t>Amazon CloudFront</a:t>
                      </a:r>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Redis</a:t>
                      </a:r>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Memcached</a:t>
                      </a:r>
                      <a:r>
                        <a:rPr lang="en-US" sz="1400"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решения партнеров</a:t>
                      </a:r>
                      <a:endParaRPr lang="ru-RU" sz="1400" dirty="0">
                        <a:solidFill>
                          <a:schemeClr val="tx1"/>
                        </a:solidFill>
                        <a:effectLst/>
                        <a:latin typeface="TT Hoves" panose="02000503030000020004"/>
                      </a:endParaRPr>
                    </a:p>
                  </a:txBody>
                  <a:tcPr marL="76200" marR="76200" marT="76200" marB="76200" anchor="ctr"/>
                </a:tc>
                <a:tc>
                  <a:txBody>
                    <a:bodyPr/>
                    <a:lstStyle/>
                    <a:p>
                      <a:r>
                        <a:rPr lang="ru-RU" sz="1400" dirty="0">
                          <a:solidFill>
                            <a:schemeClr val="tx1"/>
                          </a:solidFill>
                          <a:effectLst/>
                          <a:latin typeface="TT Hoves" panose="02000503030000020004"/>
                        </a:rPr>
                        <a:t>Инфраструктуры приложений, </a:t>
                      </a:r>
                      <a:r>
                        <a:rPr lang="ru-RU" sz="1400" u="none" strike="noStrike" dirty="0" err="1">
                          <a:solidFill>
                            <a:schemeClr val="tx1"/>
                          </a:solidFill>
                          <a:effectLst/>
                          <a:latin typeface="TT Hoves" panose="02000503030000020004"/>
                        </a:rPr>
                        <a:t>ElastiCache</a:t>
                      </a:r>
                      <a:r>
                        <a:rPr lang="ru-RU" sz="1400" u="none" strike="noStrike" dirty="0">
                          <a:solidFill>
                            <a:schemeClr val="tx1"/>
                          </a:solidFill>
                          <a:effectLst/>
                          <a:latin typeface="TT Hoves" panose="02000503030000020004"/>
                        </a:rPr>
                        <a:t> для </a:t>
                      </a:r>
                      <a:r>
                        <a:rPr lang="ru-RU" sz="1400" u="none" strike="noStrike" dirty="0" err="1">
                          <a:solidFill>
                            <a:schemeClr val="tx1"/>
                          </a:solidFill>
                          <a:effectLst/>
                          <a:latin typeface="TT Hoves" panose="02000503030000020004"/>
                        </a:rPr>
                        <a:t>Redis</a:t>
                      </a:r>
                      <a:r>
                        <a:rPr lang="ru-RU" sz="1400" dirty="0">
                          <a:solidFill>
                            <a:schemeClr val="tx1"/>
                          </a:solidFill>
                          <a:effectLst/>
                          <a:latin typeface="TT Hoves" panose="02000503030000020004"/>
                        </a:rPr>
                        <a:t>, </a:t>
                      </a:r>
                      <a:r>
                        <a:rPr lang="ru-RU" sz="1400" u="none" strike="noStrike" dirty="0" err="1">
                          <a:solidFill>
                            <a:schemeClr val="tx1"/>
                          </a:solidFill>
                          <a:effectLst/>
                          <a:latin typeface="TT Hoves" panose="02000503030000020004"/>
                        </a:rPr>
                        <a:t>ElastiCache</a:t>
                      </a:r>
                      <a:r>
                        <a:rPr lang="ru-RU" sz="1400" u="none" strike="noStrike" dirty="0">
                          <a:solidFill>
                            <a:schemeClr val="tx1"/>
                          </a:solidFill>
                          <a:effectLst/>
                          <a:latin typeface="TT Hoves" panose="02000503030000020004"/>
                        </a:rPr>
                        <a:t> для </a:t>
                      </a:r>
                      <a:r>
                        <a:rPr lang="ru-RU" sz="1400" u="none" strike="noStrike" dirty="0" err="1">
                          <a:solidFill>
                            <a:schemeClr val="tx1"/>
                          </a:solidFill>
                          <a:effectLst/>
                          <a:latin typeface="TT Hoves" panose="02000503030000020004"/>
                        </a:rPr>
                        <a:t>Memcached</a:t>
                      </a:r>
                      <a:r>
                        <a:rPr lang="ru-RU" sz="1400"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решения партнеров</a:t>
                      </a:r>
                      <a:endParaRPr lang="ru-RU" sz="1400" dirty="0">
                        <a:solidFill>
                          <a:schemeClr val="tx1"/>
                        </a:solidFill>
                        <a:effectLst/>
                        <a:latin typeface="TT Hoves" panose="02000503030000020004"/>
                      </a:endParaRPr>
                    </a:p>
                  </a:txBody>
                  <a:tcPr marL="76200" marR="76200" marT="76200" marB="76200" anchor="ctr"/>
                </a:tc>
                <a:tc>
                  <a:txBody>
                    <a:bodyPr/>
                    <a:lstStyle/>
                    <a:p>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Redis</a:t>
                      </a:r>
                      <a:r>
                        <a:rPr lang="en-US" sz="1400" dirty="0">
                          <a:solidFill>
                            <a:schemeClr val="tx1"/>
                          </a:solidFill>
                          <a:effectLst/>
                          <a:latin typeface="TT Hoves" panose="02000503030000020004"/>
                        </a:rPr>
                        <a:t>, </a:t>
                      </a:r>
                      <a:r>
                        <a:rPr lang="en-US" sz="1400" u="none" strike="noStrike" dirty="0" err="1">
                          <a:solidFill>
                            <a:schemeClr val="tx1"/>
                          </a:solidFill>
                          <a:effectLst/>
                          <a:latin typeface="TT Hoves" panose="02000503030000020004"/>
                        </a:rPr>
                        <a:t>ElastiCache</a:t>
                      </a:r>
                      <a:r>
                        <a:rPr lang="en-US" sz="1400" u="none" strike="noStrike" dirty="0">
                          <a:solidFill>
                            <a:schemeClr val="tx1"/>
                          </a:solidFill>
                          <a:effectLst/>
                          <a:latin typeface="TT Hoves" panose="02000503030000020004"/>
                        </a:rPr>
                        <a:t> </a:t>
                      </a:r>
                      <a:r>
                        <a:rPr lang="ru-RU" sz="1400" u="none" strike="noStrike" dirty="0">
                          <a:solidFill>
                            <a:schemeClr val="tx1"/>
                          </a:solidFill>
                          <a:effectLst/>
                          <a:latin typeface="TT Hoves" panose="02000503030000020004"/>
                        </a:rPr>
                        <a:t>для </a:t>
                      </a:r>
                      <a:r>
                        <a:rPr lang="en-US" sz="1400" u="none" strike="noStrike" dirty="0">
                          <a:solidFill>
                            <a:schemeClr val="tx1"/>
                          </a:solidFill>
                          <a:effectLst/>
                          <a:latin typeface="TT Hoves" panose="02000503030000020004"/>
                        </a:rPr>
                        <a:t>Memcached</a:t>
                      </a:r>
                      <a:endParaRPr lang="en-US" sz="1400" dirty="0">
                        <a:solidFill>
                          <a:schemeClr val="tx1"/>
                        </a:solidFill>
                        <a:effectLst/>
                        <a:latin typeface="TT Hoves" panose="02000503030000020004"/>
                      </a:endParaRPr>
                    </a:p>
                  </a:txBody>
                  <a:tcPr marL="76200" marR="76200" marT="76200" marB="76200" anchor="ctr"/>
                </a:tc>
                <a:extLst>
                  <a:ext uri="{0D108BD9-81ED-4DB2-BD59-A6C34878D82A}">
                    <a16:rowId xmlns:a16="http://schemas.microsoft.com/office/drawing/2014/main" val="2544038071"/>
                  </a:ext>
                </a:extLst>
              </a:tr>
            </a:tbl>
          </a:graphicData>
        </a:graphic>
      </p:graphicFrame>
      <p:sp>
        <p:nvSpPr>
          <p:cNvPr id="4" name="Текст 4">
            <a:extLst>
              <a:ext uri="{FF2B5EF4-FFF2-40B4-BE49-F238E27FC236}">
                <a16:creationId xmlns:a16="http://schemas.microsoft.com/office/drawing/2014/main" id="{6D3D3462-A20B-44E4-9BBE-6CD9008080F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5" name="TextBox 4">
            <a:extLst>
              <a:ext uri="{FF2B5EF4-FFF2-40B4-BE49-F238E27FC236}">
                <a16:creationId xmlns:a16="http://schemas.microsoft.com/office/drawing/2014/main" id="{88C87F8D-D3A9-435B-A3FB-8FCD8F3186D0}"/>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Обзор к</a:t>
            </a:r>
            <a:r>
              <a:rPr lang="ru-RU" sz="4400" i="0" kern="1200" dirty="0">
                <a:solidFill>
                  <a:schemeClr val="tx1"/>
                </a:solidFill>
                <a:effectLst>
                  <a:outerShdw blurRad="38100" dist="38100" dir="2700000" algn="tl">
                    <a:srgbClr val="000000">
                      <a:alpha val="43137"/>
                    </a:srgbClr>
                  </a:outerShdw>
                </a:effectLst>
                <a:latin typeface="TT Hoves DemiBold"/>
              </a:rPr>
              <a:t>эширования</a:t>
            </a:r>
          </a:p>
        </p:txBody>
      </p:sp>
    </p:spTree>
    <p:extLst>
      <p:ext uri="{BB962C8B-B14F-4D97-AF65-F5344CB8AC3E}">
        <p14:creationId xmlns:p14="http://schemas.microsoft.com/office/powerpoint/2010/main" val="125106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4">
            <a:extLst>
              <a:ext uri="{FF2B5EF4-FFF2-40B4-BE49-F238E27FC236}">
                <a16:creationId xmlns:a16="http://schemas.microsoft.com/office/drawing/2014/main" id="{F21F017A-CFCA-41B0-B0FA-E534B8BF7A8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кэширование </a:t>
            </a:r>
          </a:p>
        </p:txBody>
      </p:sp>
      <p:sp>
        <p:nvSpPr>
          <p:cNvPr id="11" name="TextBox 10">
            <a:extLst>
              <a:ext uri="{FF2B5EF4-FFF2-40B4-BE49-F238E27FC236}">
                <a16:creationId xmlns:a16="http://schemas.microsoft.com/office/drawing/2014/main" id="{17D45F52-60E7-4F5C-9A49-5810F394E24D}"/>
              </a:ext>
            </a:extLst>
          </p:cNvPr>
          <p:cNvSpPr txBox="1"/>
          <p:nvPr/>
        </p:nvSpPr>
        <p:spPr>
          <a:xfrm>
            <a:off x="5115336" y="1832833"/>
            <a:ext cx="6069499" cy="4093428"/>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Повышение производительности приложений.</a:t>
            </a:r>
          </a:p>
          <a:p>
            <a:pPr marL="342900" indent="-342900" algn="just">
              <a:buClr>
                <a:schemeClr val="accent1"/>
              </a:buClr>
              <a:buFont typeface="Wingdings" panose="05000000000000000000" pitchFamily="2" charset="2"/>
              <a:buChar char="v"/>
            </a:pPr>
            <a:endParaRPr lang="ru-RU" sz="2000" dirty="0">
              <a:solidFill>
                <a:srgbClr val="232F3E"/>
              </a:solidFill>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Сокращение затрат на базы данных.</a:t>
            </a:r>
          </a:p>
          <a:p>
            <a:pPr marL="342900" indent="-342900" algn="just">
              <a:buClr>
                <a:schemeClr val="accent1"/>
              </a:buClr>
              <a:buFont typeface="Wingdings" panose="05000000000000000000" pitchFamily="2" charset="2"/>
              <a:buChar char="v"/>
            </a:pPr>
            <a:endParaRPr lang="ru-RU" sz="2000" dirty="0">
              <a:solidFill>
                <a:srgbClr val="232F3E"/>
              </a:solidFill>
              <a:effectLst/>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Снижение нагрузки на серверную часть.</a:t>
            </a:r>
          </a:p>
          <a:p>
            <a:pPr marL="342900" indent="-342900" algn="just">
              <a:buClr>
                <a:schemeClr val="accent1"/>
              </a:buClr>
              <a:buFont typeface="Wingdings" panose="05000000000000000000" pitchFamily="2" charset="2"/>
              <a:buChar char="v"/>
            </a:pPr>
            <a:endParaRPr lang="ru-RU" sz="2000" dirty="0">
              <a:solidFill>
                <a:srgbClr val="232F3E"/>
              </a:solidFill>
              <a:effectLst/>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Прогнозируемая производительность.</a:t>
            </a:r>
          </a:p>
          <a:p>
            <a:pPr marL="342900" indent="-342900" algn="just">
              <a:buClr>
                <a:schemeClr val="accent1"/>
              </a:buClr>
              <a:buFont typeface="Wingdings" panose="05000000000000000000" pitchFamily="2" charset="2"/>
              <a:buChar char="v"/>
            </a:pPr>
            <a:endParaRPr lang="ru-RU" sz="2000" dirty="0">
              <a:solidFill>
                <a:srgbClr val="232F3E"/>
              </a:solidFill>
              <a:effectLst/>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Устранение проблемных мест в базах данных.</a:t>
            </a:r>
          </a:p>
          <a:p>
            <a:pPr algn="just">
              <a:buClr>
                <a:schemeClr val="accent1"/>
              </a:buClr>
            </a:pPr>
            <a:endParaRPr lang="ru-RU" sz="2000" dirty="0">
              <a:solidFill>
                <a:srgbClr val="232F3E"/>
              </a:solidFill>
              <a:effectLst/>
              <a:latin typeface="TT Hoves" panose="02000503030000020004"/>
            </a:endParaRPr>
          </a:p>
          <a:p>
            <a:pPr marL="342900" indent="-342900" algn="just">
              <a:buClr>
                <a:schemeClr val="accent1"/>
              </a:buClr>
              <a:buFont typeface="Wingdings" panose="05000000000000000000" pitchFamily="2" charset="2"/>
              <a:buChar char="v"/>
            </a:pPr>
            <a:r>
              <a:rPr lang="ru-RU" sz="2000" dirty="0">
                <a:solidFill>
                  <a:srgbClr val="232F3E"/>
                </a:solidFill>
                <a:effectLst/>
                <a:latin typeface="TT Hoves" panose="02000503030000020004"/>
              </a:rPr>
              <a:t>Повышение пропускной способности операций чтения (количество операций ввода-вывода в секунду).</a:t>
            </a:r>
          </a:p>
        </p:txBody>
      </p:sp>
      <p:sp>
        <p:nvSpPr>
          <p:cNvPr id="5" name="TextBox 4">
            <a:extLst>
              <a:ext uri="{FF2B5EF4-FFF2-40B4-BE49-F238E27FC236}">
                <a16:creationId xmlns:a16="http://schemas.microsoft.com/office/drawing/2014/main" id="{31890FD2-D543-490C-B5D6-F8C7C01E1FCF}"/>
              </a:ext>
            </a:extLst>
          </p:cNvPr>
          <p:cNvSpPr txBox="1"/>
          <p:nvPr/>
        </p:nvSpPr>
        <p:spPr>
          <a:xfrm>
            <a:off x="5124450" y="310757"/>
            <a:ext cx="6624638"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Преимущества кэша</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941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5400" b="1" dirty="0">
                <a:effectLst>
                  <a:outerShdw blurRad="38100" dist="38100" dir="2700000" algn="tl">
                    <a:srgbClr val="000000">
                      <a:alpha val="43137"/>
                    </a:srgbClr>
                  </a:outerShdw>
                </a:effectLst>
                <a:latin typeface="TT Hoves DemiBold" panose="02000503030000020004" pitchFamily="2" charset="-52"/>
              </a:rPr>
              <a:t>Очереди задач</a:t>
            </a:r>
          </a:p>
        </p:txBody>
      </p:sp>
    </p:spTree>
    <p:extLst>
      <p:ext uri="{BB962C8B-B14F-4D97-AF65-F5344CB8AC3E}">
        <p14:creationId xmlns:p14="http://schemas.microsoft.com/office/powerpoint/2010/main" val="1806005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AC377EB-0DDE-496F-8E84-A3562DA1272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E9994390-96BD-44DA-AB48-8A64E64E9A3A}"/>
              </a:ext>
            </a:extLst>
          </p:cNvPr>
          <p:cNvSpPr txBox="1"/>
          <p:nvPr/>
        </p:nvSpPr>
        <p:spPr>
          <a:xfrm>
            <a:off x="4823791" y="1592263"/>
            <a:ext cx="6573078" cy="3970318"/>
          </a:xfrm>
          <a:prstGeom prst="rect">
            <a:avLst/>
          </a:prstGeom>
          <a:noFill/>
        </p:spPr>
        <p:txBody>
          <a:bodyPr wrap="square">
            <a:spAutoFit/>
          </a:bodyPr>
          <a:lstStyle/>
          <a:p>
            <a:pPr marL="285750" indent="-285750" algn="just">
              <a:buClr>
                <a:schemeClr val="accent1"/>
              </a:buClr>
              <a:buFont typeface="Wingdings" panose="05000000000000000000" pitchFamily="2" charset="2"/>
              <a:buChar char="v"/>
            </a:pPr>
            <a:r>
              <a:rPr lang="ru-RU" dirty="0"/>
              <a:t>Простейшая форма пакетной обработки — </a:t>
            </a:r>
            <a:r>
              <a:rPr lang="ru-RU" b="1" dirty="0">
                <a:solidFill>
                  <a:schemeClr val="accent1"/>
                </a:solidFill>
              </a:rPr>
              <a:t>очередь задач</a:t>
            </a:r>
            <a:r>
              <a:rPr lang="ru-RU" dirty="0"/>
              <a:t>. В системе с очередью задач есть набор задач, которые должны быть выполнены. Каждая задача полностью независима от остальных и может быть обработана без всяких взаимодействий с ними. </a:t>
            </a:r>
          </a:p>
          <a:p>
            <a:pPr marL="285750" indent="-285750" algn="just">
              <a:buClr>
                <a:schemeClr val="accent1"/>
              </a:buClr>
              <a:buFont typeface="Wingdings" panose="05000000000000000000" pitchFamily="2" charset="2"/>
              <a:buChar char="v"/>
            </a:pPr>
            <a:endParaRPr lang="ru-RU" dirty="0"/>
          </a:p>
          <a:p>
            <a:pPr marL="285750" indent="-285750" algn="just">
              <a:buClr>
                <a:schemeClr val="accent1"/>
              </a:buClr>
              <a:buFont typeface="Wingdings" panose="05000000000000000000" pitchFamily="2" charset="2"/>
              <a:buChar char="v"/>
            </a:pPr>
            <a:r>
              <a:rPr lang="ru-RU" dirty="0"/>
              <a:t>В общем случае </a:t>
            </a:r>
            <a:r>
              <a:rPr lang="ru-RU" b="1" dirty="0">
                <a:solidFill>
                  <a:schemeClr val="accent1"/>
                </a:solidFill>
              </a:rPr>
              <a:t>цель системы с очередью задач </a:t>
            </a:r>
            <a:r>
              <a:rPr lang="ru-RU" dirty="0"/>
              <a:t>— обеспечить выполнение каждого этапа работы в течение заданного промежутка времени.</a:t>
            </a:r>
          </a:p>
          <a:p>
            <a:pPr marL="285750" indent="-285750" algn="just">
              <a:buClr>
                <a:schemeClr val="accent1"/>
              </a:buClr>
              <a:buFont typeface="Wingdings" panose="05000000000000000000" pitchFamily="2" charset="2"/>
              <a:buChar char="v"/>
            </a:pPr>
            <a:endParaRPr lang="ru-RU" dirty="0"/>
          </a:p>
          <a:p>
            <a:pPr marL="285750" indent="-285750" algn="just">
              <a:buClr>
                <a:schemeClr val="accent1"/>
              </a:buClr>
              <a:buFont typeface="Wingdings" panose="05000000000000000000" pitchFamily="2" charset="2"/>
              <a:buChar char="v"/>
            </a:pPr>
            <a:r>
              <a:rPr lang="ru-RU" dirty="0"/>
              <a:t>На данный момент используются системы: </a:t>
            </a:r>
            <a:r>
              <a:rPr lang="en-US" dirty="0"/>
              <a:t>RabbitMQ, </a:t>
            </a:r>
            <a:r>
              <a:rPr lang="en-US" dirty="0" err="1"/>
              <a:t>redis</a:t>
            </a:r>
            <a:r>
              <a:rPr lang="en-US" dirty="0"/>
              <a:t>, CELERY</a:t>
            </a:r>
            <a:r>
              <a:rPr lang="ru-RU" dirty="0"/>
              <a:t>.</a:t>
            </a:r>
            <a:endParaRPr lang="en-US" dirty="0"/>
          </a:p>
          <a:p>
            <a:pPr marL="285750" indent="-285750" algn="just">
              <a:buClr>
                <a:schemeClr val="accent1"/>
              </a:buClr>
              <a:buFont typeface="Wingdings" panose="05000000000000000000" pitchFamily="2" charset="2"/>
              <a:buChar char="v"/>
            </a:pPr>
            <a:endParaRPr lang="en-US" dirty="0"/>
          </a:p>
        </p:txBody>
      </p:sp>
      <p:sp>
        <p:nvSpPr>
          <p:cNvPr id="7" name="TextBox 6">
            <a:extLst>
              <a:ext uri="{FF2B5EF4-FFF2-40B4-BE49-F238E27FC236}">
                <a16:creationId xmlns:a16="http://schemas.microsoft.com/office/drawing/2014/main" id="{6037D33A-6D60-49A2-B9E0-04532062C653}"/>
              </a:ext>
            </a:extLst>
          </p:cNvPr>
          <p:cNvSpPr txBox="1"/>
          <p:nvPr/>
        </p:nvSpPr>
        <p:spPr>
          <a:xfrm>
            <a:off x="6112528" y="132369"/>
            <a:ext cx="3995604"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DemiBold"/>
              </a:rPr>
              <a:t>Очередь задач</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920028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6D0942D5-1835-4DFA-9FD1-0D6E000708F8}"/>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8" name="TextBox 7">
            <a:extLst>
              <a:ext uri="{FF2B5EF4-FFF2-40B4-BE49-F238E27FC236}">
                <a16:creationId xmlns:a16="http://schemas.microsoft.com/office/drawing/2014/main" id="{5DE26AE5-6B7E-4B4D-B1E7-60A04A4B19A3}"/>
              </a:ext>
            </a:extLst>
          </p:cNvPr>
          <p:cNvSpPr txBox="1"/>
          <p:nvPr/>
        </p:nvSpPr>
        <p:spPr>
          <a:xfrm>
            <a:off x="6428642" y="1443841"/>
            <a:ext cx="4955191" cy="4247317"/>
          </a:xfrm>
          <a:prstGeom prst="rect">
            <a:avLst/>
          </a:prstGeom>
          <a:noFill/>
        </p:spPr>
        <p:txBody>
          <a:bodyPr wrap="square">
            <a:spAutoFit/>
          </a:bodyPr>
          <a:lstStyle/>
          <a:p>
            <a:pPr algn="just" fontAlgn="base"/>
            <a:r>
              <a:rPr lang="ru-RU" b="1" i="0" dirty="0">
                <a:solidFill>
                  <a:schemeClr val="accent1"/>
                </a:solidFill>
                <a:effectLst/>
                <a:latin typeface="TT Hoves" panose="02000503030000020004"/>
              </a:rPr>
              <a:t>DNS-сервер</a:t>
            </a:r>
            <a:r>
              <a:rPr lang="ru-RU" b="1" dirty="0">
                <a:solidFill>
                  <a:srgbClr val="092433"/>
                </a:solidFill>
                <a:latin typeface="TT Hoves" panose="02000503030000020004"/>
              </a:rPr>
              <a:t> -</a:t>
            </a:r>
            <a:r>
              <a:rPr lang="ru-RU" b="0" i="0" dirty="0">
                <a:solidFill>
                  <a:srgbClr val="092433"/>
                </a:solidFill>
                <a:effectLst/>
                <a:latin typeface="TT Hoves" panose="02000503030000020004"/>
              </a:rPr>
              <a:t> «книга контактов» интернета. DNS-сервер — это специализированный компьютер (или группа), который хранит IP-адреса сайтов. Последние, в свою очередь, привязаны к именам сайтов и обрабатывает запросы пользователя.</a:t>
            </a:r>
            <a:endParaRPr lang="en-US" b="0" i="0" dirty="0">
              <a:solidFill>
                <a:srgbClr val="092433"/>
              </a:solidFill>
              <a:effectLst/>
              <a:latin typeface="TT Hoves" panose="02000503030000020004"/>
            </a:endParaRPr>
          </a:p>
          <a:p>
            <a:pPr algn="just" fontAlgn="base"/>
            <a:r>
              <a:rPr lang="ru-RU" b="0" i="0" dirty="0">
                <a:solidFill>
                  <a:srgbClr val="092433"/>
                </a:solidFill>
                <a:effectLst/>
                <a:latin typeface="TT Hoves" panose="02000503030000020004"/>
              </a:rPr>
              <a:t>В интернете много DNS-серверов, они есть у каждого провайдера и обслуживают их пользователей.</a:t>
            </a:r>
            <a:endParaRPr lang="en-US" b="0" i="0" dirty="0">
              <a:solidFill>
                <a:srgbClr val="092433"/>
              </a:solidFill>
              <a:effectLst/>
              <a:latin typeface="TT Hoves" panose="02000503030000020004"/>
            </a:endParaRPr>
          </a:p>
          <a:p>
            <a:pPr algn="just" fontAlgn="base"/>
            <a:endParaRPr lang="ru-RU" b="0" i="0" dirty="0">
              <a:solidFill>
                <a:srgbClr val="092433"/>
              </a:solidFill>
              <a:effectLst/>
              <a:latin typeface="TT Hoves" panose="02000503030000020004"/>
            </a:endParaRPr>
          </a:p>
          <a:p>
            <a:pPr algn="just" fontAlgn="base"/>
            <a:r>
              <a:rPr lang="ru-RU" b="1" i="0" dirty="0">
                <a:solidFill>
                  <a:schemeClr val="accent1"/>
                </a:solidFill>
                <a:effectLst/>
                <a:latin typeface="TT Hoves" panose="02000503030000020004"/>
              </a:rPr>
              <a:t>Основное предназначение </a:t>
            </a:r>
            <a:r>
              <a:rPr lang="ru-RU" b="0" i="0" dirty="0">
                <a:solidFill>
                  <a:srgbClr val="092433"/>
                </a:solidFill>
                <a:effectLst/>
                <a:latin typeface="TT Hoves" panose="02000503030000020004"/>
              </a:rPr>
              <a:t>DNS-серверов — хранение информации о доменах и ее предоставление по запросу пользователей, а также кэширование DNS-записей других серверов. </a:t>
            </a:r>
          </a:p>
        </p:txBody>
      </p:sp>
      <p:sp>
        <p:nvSpPr>
          <p:cNvPr id="7" name="TextBox 6">
            <a:extLst>
              <a:ext uri="{FF2B5EF4-FFF2-40B4-BE49-F238E27FC236}">
                <a16:creationId xmlns:a16="http://schemas.microsoft.com/office/drawing/2014/main" id="{D5A6CAFE-C8E7-44FF-B76C-D40FF51EBB0C}"/>
              </a:ext>
            </a:extLst>
          </p:cNvPr>
          <p:cNvSpPr txBox="1"/>
          <p:nvPr/>
        </p:nvSpPr>
        <p:spPr>
          <a:xfrm>
            <a:off x="2387600" y="310757"/>
            <a:ext cx="7416800"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Система доменных имен</a:t>
            </a:r>
          </a:p>
        </p:txBody>
      </p:sp>
      <p:pic>
        <p:nvPicPr>
          <p:cNvPr id="4" name="Рисунок 3">
            <a:extLst>
              <a:ext uri="{FF2B5EF4-FFF2-40B4-BE49-F238E27FC236}">
                <a16:creationId xmlns:a16="http://schemas.microsoft.com/office/drawing/2014/main" id="{062FBA4F-1591-45C6-8241-4FF40CC139E6}"/>
              </a:ext>
            </a:extLst>
          </p:cNvPr>
          <p:cNvPicPr>
            <a:picLocks noChangeAspect="1"/>
          </p:cNvPicPr>
          <p:nvPr/>
        </p:nvPicPr>
        <p:blipFill>
          <a:blip r:embed="rId4"/>
          <a:stretch>
            <a:fillRect/>
          </a:stretch>
        </p:blipFill>
        <p:spPr>
          <a:xfrm>
            <a:off x="356686" y="1592263"/>
            <a:ext cx="5675236" cy="3680539"/>
          </a:xfrm>
          <a:prstGeom prst="rect">
            <a:avLst/>
          </a:prstGeom>
        </p:spPr>
      </p:pic>
    </p:spTree>
    <p:extLst>
      <p:ext uri="{BB962C8B-B14F-4D97-AF65-F5344CB8AC3E}">
        <p14:creationId xmlns:p14="http://schemas.microsoft.com/office/powerpoint/2010/main" val="4205352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AC377EB-0DDE-496F-8E84-A3562DA12729}"/>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12" name="TextBox 11">
            <a:extLst>
              <a:ext uri="{FF2B5EF4-FFF2-40B4-BE49-F238E27FC236}">
                <a16:creationId xmlns:a16="http://schemas.microsoft.com/office/drawing/2014/main" id="{D5FD124A-AFD1-49D7-B742-D453D342A817}"/>
              </a:ext>
            </a:extLst>
          </p:cNvPr>
          <p:cNvSpPr txBox="1"/>
          <p:nvPr/>
        </p:nvSpPr>
        <p:spPr>
          <a:xfrm>
            <a:off x="2696365" y="132369"/>
            <a:ext cx="6799269" cy="769441"/>
          </a:xfrm>
          <a:prstGeom prst="rect">
            <a:avLst/>
          </a:prstGeom>
          <a:noFill/>
        </p:spPr>
        <p:txBody>
          <a:bodyPr wrap="square">
            <a:spAutoFit/>
          </a:bodyPr>
          <a:lstStyle/>
          <a:p>
            <a:pPr algn="ctr"/>
            <a:r>
              <a:rPr lang="ru-RU" sz="4400" dirty="0">
                <a:effectLst>
                  <a:outerShdw blurRad="38100" dist="38100" dir="2700000" algn="tl">
                    <a:srgbClr val="000000">
                      <a:alpha val="43137"/>
                    </a:srgbClr>
                  </a:outerShdw>
                </a:effectLst>
                <a:latin typeface="TT Hoves" panose="02000503030000020004"/>
              </a:rPr>
              <a:t>Системы очереди задач</a:t>
            </a:r>
            <a:endParaRPr lang="ru-RU" sz="4400" i="0" kern="1200" dirty="0">
              <a:solidFill>
                <a:schemeClr val="tx1"/>
              </a:solidFill>
              <a:effectLst>
                <a:outerShdw blurRad="38100" dist="38100" dir="2700000" algn="tl">
                  <a:srgbClr val="000000">
                    <a:alpha val="43137"/>
                  </a:srgbClr>
                </a:outerShdw>
              </a:effectLst>
              <a:latin typeface="TT Hoves" panose="02000503030000020004"/>
            </a:endParaRPr>
          </a:p>
        </p:txBody>
      </p:sp>
      <p:grpSp>
        <p:nvGrpSpPr>
          <p:cNvPr id="23" name="Группа 22">
            <a:extLst>
              <a:ext uri="{FF2B5EF4-FFF2-40B4-BE49-F238E27FC236}">
                <a16:creationId xmlns:a16="http://schemas.microsoft.com/office/drawing/2014/main" id="{A8D8BBF5-054F-41D2-B0FB-33E81A0D2331}"/>
              </a:ext>
            </a:extLst>
          </p:cNvPr>
          <p:cNvGrpSpPr/>
          <p:nvPr/>
        </p:nvGrpSpPr>
        <p:grpSpPr>
          <a:xfrm>
            <a:off x="406911" y="2689496"/>
            <a:ext cx="3688011" cy="2673175"/>
            <a:chOff x="406911" y="2689496"/>
            <a:chExt cx="3688011" cy="2673175"/>
          </a:xfrm>
        </p:grpSpPr>
        <p:pic>
          <p:nvPicPr>
            <p:cNvPr id="14" name="Рисунок 13">
              <a:extLst>
                <a:ext uri="{FF2B5EF4-FFF2-40B4-BE49-F238E27FC236}">
                  <a16:creationId xmlns:a16="http://schemas.microsoft.com/office/drawing/2014/main" id="{41AEE6EB-5099-4511-9CB4-ECD1AAE65C9F}"/>
                </a:ext>
              </a:extLst>
            </p:cNvPr>
            <p:cNvPicPr>
              <a:picLocks noChangeAspect="1"/>
            </p:cNvPicPr>
            <p:nvPr/>
          </p:nvPicPr>
          <p:blipFill rotWithShape="1">
            <a:blip r:embed="rId4">
              <a:extLst>
                <a:ext uri="{28A0092B-C50C-407E-A947-70E740481C1C}">
                  <a14:useLocalDpi xmlns:a14="http://schemas.microsoft.com/office/drawing/2010/main" val="0"/>
                </a:ext>
              </a:extLst>
            </a:blip>
            <a:srcRect l="25597" t="40096" r="64946" b="39421"/>
            <a:stretch/>
          </p:blipFill>
          <p:spPr>
            <a:xfrm>
              <a:off x="1280033" y="2689496"/>
              <a:ext cx="1543775" cy="1934916"/>
            </a:xfrm>
            <a:prstGeom prst="rect">
              <a:avLst/>
            </a:prstGeom>
          </p:spPr>
        </p:pic>
        <p:pic>
          <p:nvPicPr>
            <p:cNvPr id="15" name="Рисунок 14">
              <a:extLst>
                <a:ext uri="{FF2B5EF4-FFF2-40B4-BE49-F238E27FC236}">
                  <a16:creationId xmlns:a16="http://schemas.microsoft.com/office/drawing/2014/main" id="{AD68FD3E-A5FA-485D-A17A-CBE55B8447F3}"/>
                </a:ext>
              </a:extLst>
            </p:cNvPr>
            <p:cNvPicPr>
              <a:picLocks noChangeAspect="1"/>
            </p:cNvPicPr>
            <p:nvPr/>
          </p:nvPicPr>
          <p:blipFill rotWithShape="1">
            <a:blip r:embed="rId4">
              <a:extLst>
                <a:ext uri="{28A0092B-C50C-407E-A947-70E740481C1C}">
                  <a14:useLocalDpi xmlns:a14="http://schemas.microsoft.com/office/drawing/2010/main" val="0"/>
                </a:ext>
              </a:extLst>
            </a:blip>
            <a:srcRect l="35108" t="39806" r="24892" b="41365"/>
            <a:stretch/>
          </p:blipFill>
          <p:spPr>
            <a:xfrm>
              <a:off x="406911" y="4358152"/>
              <a:ext cx="3688011" cy="1004519"/>
            </a:xfrm>
            <a:prstGeom prst="rect">
              <a:avLst/>
            </a:prstGeom>
          </p:spPr>
        </p:pic>
      </p:grpSp>
      <p:pic>
        <p:nvPicPr>
          <p:cNvPr id="16" name="Рисунок 15">
            <a:extLst>
              <a:ext uri="{FF2B5EF4-FFF2-40B4-BE49-F238E27FC236}">
                <a16:creationId xmlns:a16="http://schemas.microsoft.com/office/drawing/2014/main" id="{235F68BC-A970-412A-8979-84ED160890EC}"/>
              </a:ext>
            </a:extLst>
          </p:cNvPr>
          <p:cNvPicPr>
            <a:picLocks noChangeAspect="1"/>
          </p:cNvPicPr>
          <p:nvPr/>
        </p:nvPicPr>
        <p:blipFill rotWithShape="1">
          <a:blip r:embed="rId5">
            <a:extLst>
              <a:ext uri="{28A0092B-C50C-407E-A947-70E740481C1C}">
                <a14:useLocalDpi xmlns:a14="http://schemas.microsoft.com/office/drawing/2010/main" val="0"/>
              </a:ext>
            </a:extLst>
          </a:blip>
          <a:srcRect l="6146" t="18642" r="67341" b="19262"/>
          <a:stretch/>
        </p:blipFill>
        <p:spPr>
          <a:xfrm>
            <a:off x="4820422" y="2689496"/>
            <a:ext cx="2458277" cy="2673175"/>
          </a:xfrm>
          <a:prstGeom prst="rect">
            <a:avLst/>
          </a:prstGeom>
        </p:spPr>
      </p:pic>
      <p:sp>
        <p:nvSpPr>
          <p:cNvPr id="19" name="TextBox 18">
            <a:extLst>
              <a:ext uri="{FF2B5EF4-FFF2-40B4-BE49-F238E27FC236}">
                <a16:creationId xmlns:a16="http://schemas.microsoft.com/office/drawing/2014/main" id="{8A6D44A9-B4D4-44C7-9541-437BD9706CB2}"/>
              </a:ext>
            </a:extLst>
          </p:cNvPr>
          <p:cNvSpPr txBox="1"/>
          <p:nvPr/>
        </p:nvSpPr>
        <p:spPr>
          <a:xfrm>
            <a:off x="406911" y="1320779"/>
            <a:ext cx="9611732" cy="369332"/>
          </a:xfrm>
          <a:prstGeom prst="rect">
            <a:avLst/>
          </a:prstGeom>
          <a:noFill/>
        </p:spPr>
        <p:txBody>
          <a:bodyPr wrap="square">
            <a:spAutoFit/>
          </a:bodyPr>
          <a:lstStyle/>
          <a:p>
            <a:pPr marL="285750" indent="-285750">
              <a:buClr>
                <a:schemeClr val="accent1"/>
              </a:buClr>
              <a:buFont typeface="Wingdings" panose="05000000000000000000" pitchFamily="2" charset="2"/>
              <a:buChar char="v"/>
            </a:pPr>
            <a:r>
              <a:rPr lang="ru-RU" dirty="0"/>
              <a:t>На данный момент </a:t>
            </a:r>
            <a:r>
              <a:rPr lang="ru-RU" dirty="0" err="1"/>
              <a:t>испоьзуются</a:t>
            </a:r>
            <a:r>
              <a:rPr lang="ru-RU" dirty="0"/>
              <a:t> эти системы: </a:t>
            </a:r>
            <a:r>
              <a:rPr lang="en-US" dirty="0"/>
              <a:t>RabbitMQ, </a:t>
            </a:r>
            <a:r>
              <a:rPr lang="en-US" dirty="0" err="1"/>
              <a:t>redis</a:t>
            </a:r>
            <a:r>
              <a:rPr lang="en-US" dirty="0"/>
              <a:t>, CELERY</a:t>
            </a:r>
            <a:r>
              <a:rPr lang="ru-RU" dirty="0"/>
              <a:t>.</a:t>
            </a:r>
          </a:p>
        </p:txBody>
      </p:sp>
      <p:grpSp>
        <p:nvGrpSpPr>
          <p:cNvPr id="22" name="Группа 21">
            <a:extLst>
              <a:ext uri="{FF2B5EF4-FFF2-40B4-BE49-F238E27FC236}">
                <a16:creationId xmlns:a16="http://schemas.microsoft.com/office/drawing/2014/main" id="{5520B77C-D5C8-4783-9047-14964627579D}"/>
              </a:ext>
            </a:extLst>
          </p:cNvPr>
          <p:cNvGrpSpPr/>
          <p:nvPr/>
        </p:nvGrpSpPr>
        <p:grpSpPr>
          <a:xfrm>
            <a:off x="8004201" y="3092399"/>
            <a:ext cx="3247909" cy="2270272"/>
            <a:chOff x="8003186" y="2689496"/>
            <a:chExt cx="3247909" cy="2270272"/>
          </a:xfrm>
        </p:grpSpPr>
        <p:pic>
          <p:nvPicPr>
            <p:cNvPr id="17" name="Picture 2" descr="Publish-Subscribe paradigm with Celery Python">
              <a:extLst>
                <a:ext uri="{FF2B5EF4-FFF2-40B4-BE49-F238E27FC236}">
                  <a16:creationId xmlns:a16="http://schemas.microsoft.com/office/drawing/2014/main" id="{1E0991E6-79A8-4AFC-A9C0-D30946F841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498" t="6240" r="33164" b="61430"/>
            <a:stretch/>
          </p:blipFill>
          <p:spPr bwMode="auto">
            <a:xfrm>
              <a:off x="8003186" y="2689496"/>
              <a:ext cx="3247909" cy="1458956"/>
            </a:xfrm>
            <a:prstGeom prst="rect">
              <a:avLst/>
            </a:prstGeom>
            <a:noFill/>
            <a:extLst>
              <a:ext uri="{909E8E84-426E-40DD-AFC4-6F175D3DCCD1}">
                <a14:hiddenFill xmlns:a14="http://schemas.microsoft.com/office/drawing/2010/main">
                  <a:solidFill>
                    <a:srgbClr val="FFFFFF"/>
                  </a:solidFill>
                </a14:hiddenFill>
              </a:ext>
            </a:extLst>
          </p:spPr>
        </p:pic>
        <p:pic>
          <p:nvPicPr>
            <p:cNvPr id="21" name="Рисунок 20">
              <a:extLst>
                <a:ext uri="{FF2B5EF4-FFF2-40B4-BE49-F238E27FC236}">
                  <a16:creationId xmlns:a16="http://schemas.microsoft.com/office/drawing/2014/main" id="{886CCA8E-A1B6-4C87-903A-77EACD4EAD44}"/>
                </a:ext>
              </a:extLst>
            </p:cNvPr>
            <p:cNvPicPr>
              <a:picLocks noChangeAspect="1"/>
            </p:cNvPicPr>
            <p:nvPr/>
          </p:nvPicPr>
          <p:blipFill rotWithShape="1">
            <a:blip r:embed="rId7">
              <a:extLst>
                <a:ext uri="{28A0092B-C50C-407E-A947-70E740481C1C}">
                  <a14:useLocalDpi xmlns:a14="http://schemas.microsoft.com/office/drawing/2010/main" val="0"/>
                </a:ext>
              </a:extLst>
            </a:blip>
            <a:srcRect l="23261" t="37766" b="37766"/>
            <a:stretch/>
          </p:blipFill>
          <p:spPr>
            <a:xfrm>
              <a:off x="8003186" y="4377235"/>
              <a:ext cx="3247909" cy="582533"/>
            </a:xfrm>
            <a:prstGeom prst="rect">
              <a:avLst/>
            </a:prstGeom>
          </p:spPr>
        </p:pic>
      </p:grpSp>
    </p:spTree>
    <p:extLst>
      <p:ext uri="{BB962C8B-B14F-4D97-AF65-F5344CB8AC3E}">
        <p14:creationId xmlns:p14="http://schemas.microsoft.com/office/powerpoint/2010/main" val="2108331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356686" y="1532289"/>
            <a:ext cx="11053434" cy="707886"/>
          </a:xfrm>
          <a:prstGeom prst="rect">
            <a:avLst/>
          </a:prstGeom>
          <a:noFill/>
        </p:spPr>
        <p:txBody>
          <a:bodyPr wrap="square">
            <a:spAutoFit/>
          </a:bodyPr>
          <a:lstStyle/>
          <a:p>
            <a:pPr algn="just"/>
            <a:r>
              <a:rPr lang="ru-RU" sz="2000" b="0" i="0" kern="1200" dirty="0">
                <a:solidFill>
                  <a:schemeClr val="tx1"/>
                </a:solidFill>
                <a:effectLst/>
                <a:latin typeface="TT Hoves" panose="02000503030000020004"/>
              </a:rPr>
              <a:t>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a:t>
            </a:r>
            <a:endParaRPr lang="ru-RU" sz="2000" dirty="0">
              <a:latin typeface="TT Hoves" panose="02000503030000020004"/>
            </a:endParaRPr>
          </a:p>
        </p:txBody>
      </p:sp>
      <p:pic>
        <p:nvPicPr>
          <p:cNvPr id="9" name="Рисунок 8">
            <a:extLst>
              <a:ext uri="{FF2B5EF4-FFF2-40B4-BE49-F238E27FC236}">
                <a16:creationId xmlns:a16="http://schemas.microsoft.com/office/drawing/2014/main" id="{A94A9EE3-72E9-4099-BD61-E9392604B081}"/>
              </a:ext>
            </a:extLst>
          </p:cNvPr>
          <p:cNvPicPr>
            <a:picLocks noChangeAspect="1"/>
          </p:cNvPicPr>
          <p:nvPr/>
        </p:nvPicPr>
        <p:blipFill rotWithShape="1">
          <a:blip r:embed="rId4"/>
          <a:srcRect l="5661" t="35139" r="4665" b="9209"/>
          <a:stretch/>
        </p:blipFill>
        <p:spPr>
          <a:xfrm>
            <a:off x="1914939" y="2870703"/>
            <a:ext cx="8362121" cy="2915478"/>
          </a:xfrm>
          <a:prstGeom prst="rect">
            <a:avLst/>
          </a:prstGeom>
        </p:spPr>
      </p:pic>
      <p:sp>
        <p:nvSpPr>
          <p:cNvPr id="7" name="TextBox 6">
            <a:extLst>
              <a:ext uri="{FF2B5EF4-FFF2-40B4-BE49-F238E27FC236}">
                <a16:creationId xmlns:a16="http://schemas.microsoft.com/office/drawing/2014/main" id="{84840AD9-58FA-4A3F-AAED-15EC560B7642}"/>
              </a:ext>
            </a:extLst>
          </p:cNvPr>
          <p:cNvSpPr txBox="1"/>
          <p:nvPr/>
        </p:nvSpPr>
        <p:spPr>
          <a:xfrm>
            <a:off x="442913" y="132369"/>
            <a:ext cx="11306175" cy="769441"/>
          </a:xfrm>
          <a:prstGeom prst="rect">
            <a:avLst/>
          </a:prstGeom>
          <a:noFill/>
        </p:spPr>
        <p:txBody>
          <a:bodyPr wrap="square">
            <a:spAutoFit/>
          </a:bodyPr>
          <a:lstStyle/>
          <a:p>
            <a:pPr algn="ctr"/>
            <a:r>
              <a:rPr lang="en-US" sz="4400" dirty="0">
                <a:effectLst>
                  <a:outerShdw blurRad="38100" dist="38100" dir="2700000" algn="tl">
                    <a:srgbClr val="000000">
                      <a:alpha val="43137"/>
                    </a:srgbClr>
                  </a:outerShdw>
                </a:effectLst>
                <a:latin typeface="TT Hoves DemiBold"/>
              </a:rPr>
              <a:t>RabbitMQ</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148265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5807286" y="2613392"/>
            <a:ext cx="5512902" cy="1631216"/>
          </a:xfrm>
          <a:prstGeom prst="rect">
            <a:avLst/>
          </a:prstGeom>
          <a:noFill/>
        </p:spPr>
        <p:txBody>
          <a:bodyPr wrap="square">
            <a:spAutoFit/>
          </a:bodyPr>
          <a:lstStyle/>
          <a:p>
            <a:pPr algn="just"/>
            <a:r>
              <a:rPr lang="ru-RU" sz="2000" b="0" i="0" kern="1200" dirty="0">
                <a:solidFill>
                  <a:schemeClr val="tx1"/>
                </a:solidFill>
                <a:effectLst/>
                <a:latin typeface="TT Hoves" panose="02000503030000020004"/>
              </a:rPr>
              <a:t>Ориентирован на оптимизацию рабочей нагрузки или отправку данных, которые сервер может обрабатывать, путем передачи аналогичных задач независимым и сторонним источникам. </a:t>
            </a:r>
            <a:endParaRPr lang="ru-RU" sz="2000" dirty="0">
              <a:latin typeface="TT Hoves" panose="02000503030000020004"/>
            </a:endParaRPr>
          </a:p>
        </p:txBody>
      </p:sp>
      <p:sp>
        <p:nvSpPr>
          <p:cNvPr id="8" name="TextBox 7">
            <a:extLst>
              <a:ext uri="{FF2B5EF4-FFF2-40B4-BE49-F238E27FC236}">
                <a16:creationId xmlns:a16="http://schemas.microsoft.com/office/drawing/2014/main" id="{C63EECC3-0A40-4338-9CC7-410EA1CE4ACC}"/>
              </a:ext>
            </a:extLst>
          </p:cNvPr>
          <p:cNvSpPr txBox="1"/>
          <p:nvPr/>
        </p:nvSpPr>
        <p:spPr>
          <a:xfrm>
            <a:off x="2325683" y="132323"/>
            <a:ext cx="7540634" cy="769441"/>
          </a:xfrm>
          <a:prstGeom prst="rect">
            <a:avLst/>
          </a:prstGeom>
          <a:noFill/>
        </p:spPr>
        <p:txBody>
          <a:bodyPr wrap="square">
            <a:spAutoFit/>
          </a:bodyPr>
          <a:lstStyle/>
          <a:p>
            <a:pPr algn="ctr"/>
            <a:r>
              <a:rPr lang="en-US" sz="4400" dirty="0">
                <a:effectLst>
                  <a:outerShdw blurRad="38100" dist="38100" dir="2700000" algn="tl">
                    <a:srgbClr val="000000">
                      <a:alpha val="43137"/>
                    </a:srgbClr>
                  </a:outerShdw>
                </a:effectLst>
                <a:latin typeface="TT Hoves DemiBold"/>
              </a:rPr>
              <a:t>RabbitMQ</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grpSp>
        <p:nvGrpSpPr>
          <p:cNvPr id="11" name="Группа 10">
            <a:extLst>
              <a:ext uri="{FF2B5EF4-FFF2-40B4-BE49-F238E27FC236}">
                <a16:creationId xmlns:a16="http://schemas.microsoft.com/office/drawing/2014/main" id="{010A3633-8474-4C3E-8241-50E419113975}"/>
              </a:ext>
            </a:extLst>
          </p:cNvPr>
          <p:cNvGrpSpPr/>
          <p:nvPr/>
        </p:nvGrpSpPr>
        <p:grpSpPr>
          <a:xfrm>
            <a:off x="473172" y="1748942"/>
            <a:ext cx="4814445" cy="3360116"/>
            <a:chOff x="406911" y="2689496"/>
            <a:chExt cx="3688011" cy="2673175"/>
          </a:xfrm>
        </p:grpSpPr>
        <p:pic>
          <p:nvPicPr>
            <p:cNvPr id="12" name="Рисунок 11">
              <a:extLst>
                <a:ext uri="{FF2B5EF4-FFF2-40B4-BE49-F238E27FC236}">
                  <a16:creationId xmlns:a16="http://schemas.microsoft.com/office/drawing/2014/main" id="{2D6360E6-FB1D-4AF0-A64C-AE5A53938418}"/>
                </a:ext>
              </a:extLst>
            </p:cNvPr>
            <p:cNvPicPr>
              <a:picLocks noChangeAspect="1"/>
            </p:cNvPicPr>
            <p:nvPr/>
          </p:nvPicPr>
          <p:blipFill rotWithShape="1">
            <a:blip r:embed="rId4">
              <a:extLst>
                <a:ext uri="{28A0092B-C50C-407E-A947-70E740481C1C}">
                  <a14:useLocalDpi xmlns:a14="http://schemas.microsoft.com/office/drawing/2010/main" val="0"/>
                </a:ext>
              </a:extLst>
            </a:blip>
            <a:srcRect l="25597" t="40096" r="64946" b="39421"/>
            <a:stretch/>
          </p:blipFill>
          <p:spPr>
            <a:xfrm>
              <a:off x="1280033" y="2689496"/>
              <a:ext cx="1543775" cy="1934916"/>
            </a:xfrm>
            <a:prstGeom prst="rect">
              <a:avLst/>
            </a:prstGeom>
          </p:spPr>
        </p:pic>
        <p:pic>
          <p:nvPicPr>
            <p:cNvPr id="13" name="Рисунок 12">
              <a:extLst>
                <a:ext uri="{FF2B5EF4-FFF2-40B4-BE49-F238E27FC236}">
                  <a16:creationId xmlns:a16="http://schemas.microsoft.com/office/drawing/2014/main" id="{FA485E7D-8AFF-49C6-B8FF-EFD305B0A1A9}"/>
                </a:ext>
              </a:extLst>
            </p:cNvPr>
            <p:cNvPicPr>
              <a:picLocks noChangeAspect="1"/>
            </p:cNvPicPr>
            <p:nvPr/>
          </p:nvPicPr>
          <p:blipFill rotWithShape="1">
            <a:blip r:embed="rId4">
              <a:extLst>
                <a:ext uri="{28A0092B-C50C-407E-A947-70E740481C1C}">
                  <a14:useLocalDpi xmlns:a14="http://schemas.microsoft.com/office/drawing/2010/main" val="0"/>
                </a:ext>
              </a:extLst>
            </a:blip>
            <a:srcRect l="35108" t="39806" r="24892" b="41365"/>
            <a:stretch/>
          </p:blipFill>
          <p:spPr>
            <a:xfrm>
              <a:off x="406911" y="4358152"/>
              <a:ext cx="3688011" cy="1004519"/>
            </a:xfrm>
            <a:prstGeom prst="rect">
              <a:avLst/>
            </a:prstGeom>
          </p:spPr>
        </p:pic>
      </p:grpSp>
    </p:spTree>
    <p:extLst>
      <p:ext uri="{BB962C8B-B14F-4D97-AF65-F5344CB8AC3E}">
        <p14:creationId xmlns:p14="http://schemas.microsoft.com/office/powerpoint/2010/main" val="2297870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6096000" y="2167956"/>
            <a:ext cx="5096243" cy="2862322"/>
          </a:xfrm>
          <a:prstGeom prst="rect">
            <a:avLst/>
          </a:prstGeom>
          <a:noFill/>
        </p:spPr>
        <p:txBody>
          <a:bodyPr wrap="square">
            <a:spAutoFit/>
          </a:bodyPr>
          <a:lstStyle/>
          <a:p>
            <a:pPr marL="342900" indent="-342900" algn="just">
              <a:buClr>
                <a:schemeClr val="accent1"/>
              </a:buClr>
              <a:buFont typeface="Wingdings" panose="05000000000000000000" pitchFamily="2" charset="2"/>
              <a:buChar char="v"/>
            </a:pPr>
            <a:r>
              <a:rPr lang="ru-RU" sz="2000" dirty="0">
                <a:latin typeface="TT Hoves" panose="02000503030000020004"/>
              </a:rPr>
              <a:t>Резидентная система управления базами данных класса </a:t>
            </a:r>
            <a:r>
              <a:rPr lang="ru-RU" sz="2000" dirty="0" err="1">
                <a:latin typeface="TT Hoves" panose="02000503030000020004"/>
              </a:rPr>
              <a:t>NoSQL</a:t>
            </a:r>
            <a:r>
              <a:rPr lang="ru-RU" sz="2000" dirty="0">
                <a:latin typeface="TT Hoves" panose="02000503030000020004"/>
              </a:rPr>
              <a:t> с открытым исходным кодом, работающая со структурами данных типа «ключ - значение». </a:t>
            </a:r>
            <a:endParaRPr lang="en-US" sz="2000" dirty="0">
              <a:latin typeface="TT Hoves" panose="02000503030000020004"/>
            </a:endParaRPr>
          </a:p>
          <a:p>
            <a:pPr marL="342900" indent="-342900" algn="just">
              <a:buClr>
                <a:schemeClr val="accent1"/>
              </a:buClr>
              <a:buFont typeface="Wingdings" panose="05000000000000000000" pitchFamily="2" charset="2"/>
              <a:buChar char="v"/>
            </a:pPr>
            <a:endParaRPr lang="en-US" sz="2000" dirty="0">
              <a:latin typeface="TT Hoves" panose="02000503030000020004"/>
            </a:endParaRPr>
          </a:p>
          <a:p>
            <a:pPr marL="342900" indent="-342900" algn="just">
              <a:buClr>
                <a:schemeClr val="accent1"/>
              </a:buClr>
              <a:buFont typeface="Wingdings" panose="05000000000000000000" pitchFamily="2" charset="2"/>
              <a:buChar char="v"/>
            </a:pPr>
            <a:r>
              <a:rPr lang="ru-RU" sz="2000" dirty="0">
                <a:latin typeface="TT Hoves" panose="02000503030000020004"/>
              </a:rPr>
              <a:t>Используется как для баз данных, так и для реализации кэшей, брокеров сообщений.</a:t>
            </a:r>
          </a:p>
        </p:txBody>
      </p:sp>
      <p:pic>
        <p:nvPicPr>
          <p:cNvPr id="12" name="Рисунок 11">
            <a:extLst>
              <a:ext uri="{FF2B5EF4-FFF2-40B4-BE49-F238E27FC236}">
                <a16:creationId xmlns:a16="http://schemas.microsoft.com/office/drawing/2014/main" id="{22C8E454-A53E-4EDE-9E9E-E18758873A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892" y="1323560"/>
            <a:ext cx="5096243" cy="4210879"/>
          </a:xfrm>
          <a:prstGeom prst="rect">
            <a:avLst/>
          </a:prstGeom>
        </p:spPr>
      </p:pic>
      <p:sp>
        <p:nvSpPr>
          <p:cNvPr id="10" name="TextBox 9">
            <a:extLst>
              <a:ext uri="{FF2B5EF4-FFF2-40B4-BE49-F238E27FC236}">
                <a16:creationId xmlns:a16="http://schemas.microsoft.com/office/drawing/2014/main" id="{DBF03DE7-CB82-4935-92F8-9506A7F7F3A5}"/>
              </a:ext>
            </a:extLst>
          </p:cNvPr>
          <p:cNvSpPr txBox="1"/>
          <p:nvPr/>
        </p:nvSpPr>
        <p:spPr>
          <a:xfrm>
            <a:off x="442913" y="132369"/>
            <a:ext cx="11306175" cy="769441"/>
          </a:xfrm>
          <a:prstGeom prst="rect">
            <a:avLst/>
          </a:prstGeom>
          <a:noFill/>
        </p:spPr>
        <p:txBody>
          <a:bodyPr wrap="square">
            <a:spAutoFit/>
          </a:bodyPr>
          <a:lstStyle/>
          <a:p>
            <a:pPr algn="ctr"/>
            <a:r>
              <a:rPr lang="en-US" sz="4400" dirty="0" err="1">
                <a:effectLst>
                  <a:outerShdw blurRad="38100" dist="38100" dir="2700000" algn="tl">
                    <a:srgbClr val="000000">
                      <a:alpha val="43137"/>
                    </a:srgbClr>
                  </a:outerShdw>
                </a:effectLst>
                <a:latin typeface="TT Hoves DemiBold"/>
              </a:rPr>
              <a:t>redis</a:t>
            </a:r>
            <a:endParaRPr lang="en-US" sz="4400" dirty="0">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136821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5685183" y="2374522"/>
            <a:ext cx="5613078" cy="2246769"/>
          </a:xfrm>
          <a:prstGeom prst="rect">
            <a:avLst/>
          </a:prstGeom>
          <a:noFill/>
        </p:spPr>
        <p:txBody>
          <a:bodyPr wrap="square">
            <a:spAutoFit/>
          </a:bodyPr>
          <a:lstStyle/>
          <a:p>
            <a:pPr algn="just">
              <a:buClr>
                <a:schemeClr val="accent1"/>
              </a:buClr>
            </a:pPr>
            <a:r>
              <a:rPr lang="ru-RU" sz="2000" dirty="0">
                <a:latin typeface="TT Hoves" panose="02000503030000020004"/>
              </a:rPr>
              <a:t>Резидентная система управления базами данных класса </a:t>
            </a:r>
            <a:r>
              <a:rPr lang="ru-RU" sz="2000" dirty="0" err="1">
                <a:latin typeface="TT Hoves" panose="02000503030000020004"/>
              </a:rPr>
              <a:t>NoSQL</a:t>
            </a:r>
            <a:r>
              <a:rPr lang="ru-RU" sz="2000" dirty="0">
                <a:latin typeface="TT Hoves" panose="02000503030000020004"/>
              </a:rPr>
              <a:t> с открытым исходным кодом, работающая со структурами данных типа «ключ - значение». </a:t>
            </a:r>
            <a:endParaRPr lang="en-US" sz="2000" dirty="0">
              <a:latin typeface="TT Hoves" panose="02000503030000020004"/>
            </a:endParaRPr>
          </a:p>
          <a:p>
            <a:pPr algn="just">
              <a:buClr>
                <a:schemeClr val="accent1"/>
              </a:buClr>
            </a:pPr>
            <a:endParaRPr lang="ru-RU" sz="2000" dirty="0">
              <a:latin typeface="TT Hoves" panose="02000503030000020004"/>
            </a:endParaRPr>
          </a:p>
          <a:p>
            <a:pPr algn="just">
              <a:buClr>
                <a:schemeClr val="accent1"/>
              </a:buClr>
            </a:pPr>
            <a:r>
              <a:rPr lang="ru-RU" sz="2000" dirty="0">
                <a:latin typeface="TT Hoves" panose="02000503030000020004"/>
              </a:rPr>
              <a:t>Используется как для баз данных, так и для реализации кэшей, брокеров сообщений.</a:t>
            </a:r>
          </a:p>
        </p:txBody>
      </p:sp>
      <p:sp>
        <p:nvSpPr>
          <p:cNvPr id="8" name="TextBox 7">
            <a:extLst>
              <a:ext uri="{FF2B5EF4-FFF2-40B4-BE49-F238E27FC236}">
                <a16:creationId xmlns:a16="http://schemas.microsoft.com/office/drawing/2014/main" id="{C63EECC3-0A40-4338-9CC7-410EA1CE4ACC}"/>
              </a:ext>
            </a:extLst>
          </p:cNvPr>
          <p:cNvSpPr txBox="1"/>
          <p:nvPr/>
        </p:nvSpPr>
        <p:spPr>
          <a:xfrm>
            <a:off x="2325683" y="132323"/>
            <a:ext cx="7540634" cy="769441"/>
          </a:xfrm>
          <a:prstGeom prst="rect">
            <a:avLst/>
          </a:prstGeom>
          <a:noFill/>
        </p:spPr>
        <p:txBody>
          <a:bodyPr wrap="square">
            <a:spAutoFit/>
          </a:bodyPr>
          <a:lstStyle/>
          <a:p>
            <a:pPr algn="ctr"/>
            <a:r>
              <a:rPr lang="en-US" sz="4400" dirty="0" err="1">
                <a:effectLst>
                  <a:outerShdw blurRad="38100" dist="38100" dir="2700000" algn="tl">
                    <a:srgbClr val="000000">
                      <a:alpha val="43137"/>
                    </a:srgbClr>
                  </a:outerShdw>
                </a:effectLst>
                <a:latin typeface="TT Hoves DemiBold"/>
              </a:rPr>
              <a:t>r</a:t>
            </a:r>
            <a:r>
              <a:rPr lang="en-US" sz="4400" i="0" kern="1200" dirty="0" err="1">
                <a:solidFill>
                  <a:schemeClr val="tx1"/>
                </a:solidFill>
                <a:effectLst>
                  <a:outerShdw blurRad="38100" dist="38100" dir="2700000" algn="tl">
                    <a:srgbClr val="000000">
                      <a:alpha val="43137"/>
                    </a:srgbClr>
                  </a:outerShdw>
                </a:effectLst>
                <a:latin typeface="TT Hoves DemiBold"/>
              </a:rPr>
              <a:t>edis</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pic>
        <p:nvPicPr>
          <p:cNvPr id="7" name="Рисунок 6">
            <a:extLst>
              <a:ext uri="{FF2B5EF4-FFF2-40B4-BE49-F238E27FC236}">
                <a16:creationId xmlns:a16="http://schemas.microsoft.com/office/drawing/2014/main" id="{C402F0A0-6392-4504-BD90-6FAFB6EF979F}"/>
              </a:ext>
            </a:extLst>
          </p:cNvPr>
          <p:cNvPicPr>
            <a:picLocks noChangeAspect="1"/>
          </p:cNvPicPr>
          <p:nvPr/>
        </p:nvPicPr>
        <p:blipFill rotWithShape="1">
          <a:blip r:embed="rId4">
            <a:extLst>
              <a:ext uri="{28A0092B-C50C-407E-A947-70E740481C1C}">
                <a14:useLocalDpi xmlns:a14="http://schemas.microsoft.com/office/drawing/2010/main" val="0"/>
              </a:ext>
            </a:extLst>
          </a:blip>
          <a:srcRect l="6146" t="18642" r="67341" b="19262"/>
          <a:stretch/>
        </p:blipFill>
        <p:spPr>
          <a:xfrm>
            <a:off x="489209" y="1201944"/>
            <a:ext cx="4096044" cy="4454112"/>
          </a:xfrm>
          <a:prstGeom prst="rect">
            <a:avLst/>
          </a:prstGeom>
        </p:spPr>
      </p:pic>
    </p:spTree>
    <p:extLst>
      <p:ext uri="{BB962C8B-B14F-4D97-AF65-F5344CB8AC3E}">
        <p14:creationId xmlns:p14="http://schemas.microsoft.com/office/powerpoint/2010/main" val="664525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ublish-Subscribe paradigm with Celery Python">
            <a:extLst>
              <a:ext uri="{FF2B5EF4-FFF2-40B4-BE49-F238E27FC236}">
                <a16:creationId xmlns:a16="http://schemas.microsoft.com/office/drawing/2014/main" id="{0460EF56-56FF-4273-8087-B26518AE5E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5" t="44330" r="1147" b="18341"/>
          <a:stretch/>
        </p:blipFill>
        <p:spPr bwMode="auto">
          <a:xfrm>
            <a:off x="874079" y="3429000"/>
            <a:ext cx="10005391" cy="1549900"/>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356686" y="1558551"/>
            <a:ext cx="11066689" cy="707886"/>
          </a:xfrm>
          <a:prstGeom prst="rect">
            <a:avLst/>
          </a:prstGeom>
          <a:noFill/>
        </p:spPr>
        <p:txBody>
          <a:bodyPr wrap="square">
            <a:spAutoFit/>
          </a:bodyPr>
          <a:lstStyle/>
          <a:p>
            <a:pPr algn="just"/>
            <a:r>
              <a:rPr lang="ru-RU" sz="2000" b="1" dirty="0">
                <a:latin typeface="TT Hoves" panose="02000503030000020004"/>
              </a:rPr>
              <a:t>Очередь асинхронных задач </a:t>
            </a:r>
            <a:r>
              <a:rPr lang="ru-RU" sz="2000" dirty="0">
                <a:latin typeface="TT Hoves" panose="02000503030000020004"/>
              </a:rPr>
              <a:t>с открытым исходным кодом или очередь заданий, основанная на распределенной передаче сообщений.</a:t>
            </a:r>
          </a:p>
        </p:txBody>
      </p:sp>
      <p:sp>
        <p:nvSpPr>
          <p:cNvPr id="9" name="TextBox 8">
            <a:extLst>
              <a:ext uri="{FF2B5EF4-FFF2-40B4-BE49-F238E27FC236}">
                <a16:creationId xmlns:a16="http://schemas.microsoft.com/office/drawing/2014/main" id="{12B0579C-4477-4F29-9679-D9F8F14BB3DA}"/>
              </a:ext>
            </a:extLst>
          </p:cNvPr>
          <p:cNvSpPr txBox="1"/>
          <p:nvPr/>
        </p:nvSpPr>
        <p:spPr>
          <a:xfrm>
            <a:off x="442913" y="132369"/>
            <a:ext cx="11306175" cy="769441"/>
          </a:xfrm>
          <a:prstGeom prst="rect">
            <a:avLst/>
          </a:prstGeom>
          <a:noFill/>
        </p:spPr>
        <p:txBody>
          <a:bodyPr wrap="square">
            <a:spAutoFit/>
          </a:bodyPr>
          <a:lstStyle/>
          <a:p>
            <a:pPr algn="ctr"/>
            <a:r>
              <a:rPr lang="en-US" sz="4400" dirty="0">
                <a:effectLst>
                  <a:outerShdw blurRad="38100" dist="38100" dir="2700000" algn="tl">
                    <a:srgbClr val="000000">
                      <a:alpha val="43137"/>
                    </a:srgbClr>
                  </a:outerShdw>
                </a:effectLst>
                <a:latin typeface="TT Hoves DemiBold"/>
              </a:rPr>
              <a:t>CELERY</a:t>
            </a:r>
          </a:p>
        </p:txBody>
      </p:sp>
    </p:spTree>
    <p:extLst>
      <p:ext uri="{BB962C8B-B14F-4D97-AF65-F5344CB8AC3E}">
        <p14:creationId xmlns:p14="http://schemas.microsoft.com/office/powerpoint/2010/main" val="422553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2FCC0FF9-40DC-4EC5-809B-8A207B21FE72}"/>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очереди задач </a:t>
            </a:r>
          </a:p>
        </p:txBody>
      </p:sp>
      <p:sp>
        <p:nvSpPr>
          <p:cNvPr id="6" name="TextBox 5">
            <a:extLst>
              <a:ext uri="{FF2B5EF4-FFF2-40B4-BE49-F238E27FC236}">
                <a16:creationId xmlns:a16="http://schemas.microsoft.com/office/drawing/2014/main" id="{48897232-19FD-46F3-943C-EAE1D60BF21F}"/>
              </a:ext>
            </a:extLst>
          </p:cNvPr>
          <p:cNvSpPr txBox="1"/>
          <p:nvPr/>
        </p:nvSpPr>
        <p:spPr>
          <a:xfrm>
            <a:off x="5711686" y="2767280"/>
            <a:ext cx="5791201" cy="1015663"/>
          </a:xfrm>
          <a:prstGeom prst="rect">
            <a:avLst/>
          </a:prstGeom>
          <a:noFill/>
        </p:spPr>
        <p:txBody>
          <a:bodyPr wrap="square">
            <a:spAutoFit/>
          </a:bodyPr>
          <a:lstStyle/>
          <a:p>
            <a:pPr algn="just"/>
            <a:r>
              <a:rPr lang="ru-RU" sz="2000" b="1" dirty="0">
                <a:solidFill>
                  <a:schemeClr val="accent1"/>
                </a:solidFill>
                <a:latin typeface="TT Hoves" panose="02000503030000020004"/>
              </a:rPr>
              <a:t>Очередь асинхронных задач </a:t>
            </a:r>
            <a:r>
              <a:rPr lang="ru-RU" sz="2000" dirty="0">
                <a:latin typeface="TT Hoves" panose="02000503030000020004"/>
              </a:rPr>
              <a:t>с открытым исходным кодом или очередь заданий, основанная на распределенной передаче сообщений.</a:t>
            </a:r>
          </a:p>
        </p:txBody>
      </p:sp>
      <p:sp>
        <p:nvSpPr>
          <p:cNvPr id="8" name="TextBox 7">
            <a:extLst>
              <a:ext uri="{FF2B5EF4-FFF2-40B4-BE49-F238E27FC236}">
                <a16:creationId xmlns:a16="http://schemas.microsoft.com/office/drawing/2014/main" id="{C63EECC3-0A40-4338-9CC7-410EA1CE4ACC}"/>
              </a:ext>
            </a:extLst>
          </p:cNvPr>
          <p:cNvSpPr txBox="1"/>
          <p:nvPr/>
        </p:nvSpPr>
        <p:spPr>
          <a:xfrm>
            <a:off x="2325683" y="132323"/>
            <a:ext cx="7540634" cy="769441"/>
          </a:xfrm>
          <a:prstGeom prst="rect">
            <a:avLst/>
          </a:prstGeom>
          <a:noFill/>
        </p:spPr>
        <p:txBody>
          <a:bodyPr wrap="square">
            <a:spAutoFit/>
          </a:bodyPr>
          <a:lstStyle/>
          <a:p>
            <a:pPr algn="ctr"/>
            <a:r>
              <a:rPr lang="en-US" sz="4400" dirty="0">
                <a:effectLst>
                  <a:outerShdw blurRad="38100" dist="38100" dir="2700000" algn="tl">
                    <a:srgbClr val="000000">
                      <a:alpha val="43137"/>
                    </a:srgbClr>
                  </a:outerShdw>
                </a:effectLst>
                <a:latin typeface="TT Hoves DemiBold"/>
              </a:rPr>
              <a:t>CELERY</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grpSp>
        <p:nvGrpSpPr>
          <p:cNvPr id="7" name="Группа 6">
            <a:extLst>
              <a:ext uri="{FF2B5EF4-FFF2-40B4-BE49-F238E27FC236}">
                <a16:creationId xmlns:a16="http://schemas.microsoft.com/office/drawing/2014/main" id="{0C045178-C38F-4FF0-97FA-C9A5EFFCE3AE}"/>
              </a:ext>
            </a:extLst>
          </p:cNvPr>
          <p:cNvGrpSpPr/>
          <p:nvPr/>
        </p:nvGrpSpPr>
        <p:grpSpPr>
          <a:xfrm>
            <a:off x="516723" y="2102023"/>
            <a:ext cx="4505851" cy="2927494"/>
            <a:chOff x="8003186" y="2689496"/>
            <a:chExt cx="3247909" cy="2270272"/>
          </a:xfrm>
        </p:grpSpPr>
        <p:pic>
          <p:nvPicPr>
            <p:cNvPr id="9" name="Picture 2" descr="Publish-Subscribe paradigm with Celery Python">
              <a:extLst>
                <a:ext uri="{FF2B5EF4-FFF2-40B4-BE49-F238E27FC236}">
                  <a16:creationId xmlns:a16="http://schemas.microsoft.com/office/drawing/2014/main" id="{83F2981C-E94F-4194-AD48-96E556EB84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498" t="6240" r="33164" b="61430"/>
            <a:stretch/>
          </p:blipFill>
          <p:spPr bwMode="auto">
            <a:xfrm>
              <a:off x="8003186" y="2689496"/>
              <a:ext cx="3247909" cy="1458956"/>
            </a:xfrm>
            <a:prstGeom prst="rect">
              <a:avLst/>
            </a:prstGeom>
            <a:noFill/>
            <a:extLst>
              <a:ext uri="{909E8E84-426E-40DD-AFC4-6F175D3DCCD1}">
                <a14:hiddenFill xmlns:a14="http://schemas.microsoft.com/office/drawing/2010/main">
                  <a:solidFill>
                    <a:srgbClr val="FFFFFF"/>
                  </a:solidFill>
                </a14:hiddenFill>
              </a:ext>
            </a:extLst>
          </p:spPr>
        </p:pic>
        <p:pic>
          <p:nvPicPr>
            <p:cNvPr id="10" name="Рисунок 9">
              <a:extLst>
                <a:ext uri="{FF2B5EF4-FFF2-40B4-BE49-F238E27FC236}">
                  <a16:creationId xmlns:a16="http://schemas.microsoft.com/office/drawing/2014/main" id="{58A4D801-97E7-425F-B869-F5A906EF5F3A}"/>
                </a:ext>
              </a:extLst>
            </p:cNvPr>
            <p:cNvPicPr>
              <a:picLocks noChangeAspect="1"/>
            </p:cNvPicPr>
            <p:nvPr/>
          </p:nvPicPr>
          <p:blipFill rotWithShape="1">
            <a:blip r:embed="rId5">
              <a:extLst>
                <a:ext uri="{28A0092B-C50C-407E-A947-70E740481C1C}">
                  <a14:useLocalDpi xmlns:a14="http://schemas.microsoft.com/office/drawing/2010/main" val="0"/>
                </a:ext>
              </a:extLst>
            </a:blip>
            <a:srcRect l="23261" t="37766" b="37766"/>
            <a:stretch/>
          </p:blipFill>
          <p:spPr>
            <a:xfrm>
              <a:off x="8003186" y="4377235"/>
              <a:ext cx="3247909" cy="582533"/>
            </a:xfrm>
            <a:prstGeom prst="rect">
              <a:avLst/>
            </a:prstGeom>
          </p:spPr>
        </p:pic>
      </p:grpSp>
    </p:spTree>
    <p:extLst>
      <p:ext uri="{BB962C8B-B14F-4D97-AF65-F5344CB8AC3E}">
        <p14:creationId xmlns:p14="http://schemas.microsoft.com/office/powerpoint/2010/main" val="3195122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ru-RU" sz="5400" b="1" dirty="0">
                <a:effectLst>
                  <a:outerShdw blurRad="38100" dist="38100" dir="2700000" algn="tl">
                    <a:srgbClr val="000000">
                      <a:alpha val="43137"/>
                    </a:srgbClr>
                  </a:outerShdw>
                </a:effectLst>
                <a:latin typeface="TT Hoves DemiBold" panose="02000503030000020004" pitchFamily="2" charset="-52"/>
              </a:rPr>
              <a:t>Полнотекстовый </a:t>
            </a:r>
            <a:br>
              <a:rPr lang="ru-RU" sz="5400" b="1" dirty="0">
                <a:effectLst>
                  <a:outerShdw blurRad="38100" dist="38100" dir="2700000" algn="tl">
                    <a:srgbClr val="000000">
                      <a:alpha val="43137"/>
                    </a:srgbClr>
                  </a:outerShdw>
                </a:effectLst>
                <a:latin typeface="TT Hoves DemiBold" panose="02000503030000020004" pitchFamily="2" charset="-52"/>
              </a:rPr>
            </a:br>
            <a:r>
              <a:rPr lang="ru-RU" sz="5400" b="1" dirty="0">
                <a:effectLst>
                  <a:outerShdw blurRad="38100" dist="38100" dir="2700000" algn="tl">
                    <a:srgbClr val="000000">
                      <a:alpha val="43137"/>
                    </a:srgbClr>
                  </a:outerShdw>
                </a:effectLst>
                <a:latin typeface="TT Hoves DemiBold" panose="02000503030000020004" pitchFamily="2" charset="-52"/>
              </a:rPr>
              <a:t>поиск</a:t>
            </a:r>
          </a:p>
        </p:txBody>
      </p:sp>
    </p:spTree>
    <p:extLst>
      <p:ext uri="{BB962C8B-B14F-4D97-AF65-F5344CB8AC3E}">
        <p14:creationId xmlns:p14="http://schemas.microsoft.com/office/powerpoint/2010/main" val="33517114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ru-RU" dirty="0">
                <a:effectLst>
                  <a:outerShdw blurRad="38100" dist="38100" dir="2700000" algn="tl">
                    <a:srgbClr val="000000">
                      <a:alpha val="43137"/>
                    </a:srgbClr>
                  </a:outerShdw>
                </a:effectLst>
                <a:latin typeface="TT Hoves DemiBold"/>
              </a:rPr>
              <a:t>Спасибо за внимание!</a:t>
            </a:r>
          </a:p>
        </p:txBody>
      </p:sp>
    </p:spTree>
    <p:extLst>
      <p:ext uri="{BB962C8B-B14F-4D97-AF65-F5344CB8AC3E}">
        <p14:creationId xmlns:p14="http://schemas.microsoft.com/office/powerpoint/2010/main" val="287847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06F50CC-7D39-430B-9502-56FEECC165F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9" name="Текст 8">
            <a:extLst>
              <a:ext uri="{FF2B5EF4-FFF2-40B4-BE49-F238E27FC236}">
                <a16:creationId xmlns:a16="http://schemas.microsoft.com/office/drawing/2014/main" id="{CC7082D8-E265-4DB2-835E-E5E00280EFD7}"/>
              </a:ext>
            </a:extLst>
          </p:cNvPr>
          <p:cNvSpPr>
            <a:spLocks noGrp="1"/>
          </p:cNvSpPr>
          <p:nvPr>
            <p:ph type="body" sz="half" idx="18"/>
          </p:nvPr>
        </p:nvSpPr>
        <p:spPr>
          <a:xfrm>
            <a:off x="4982816" y="1512466"/>
            <a:ext cx="6440558" cy="4941343"/>
          </a:xfrm>
        </p:spPr>
        <p:txBody>
          <a:bodyPr>
            <a:normAutofit/>
          </a:bodyPr>
          <a:lstStyle/>
          <a:p>
            <a:pPr algn="just"/>
            <a:r>
              <a:rPr lang="ru-RU" sz="1800" b="1" i="0" kern="1200" dirty="0">
                <a:solidFill>
                  <a:schemeClr val="accent1"/>
                </a:solidFill>
                <a:effectLst/>
                <a:latin typeface="TT Hoves"/>
              </a:rPr>
              <a:t>Система доменных имен (DNS) </a:t>
            </a:r>
            <a:r>
              <a:rPr lang="ru-RU" sz="1800" b="0" i="0" kern="1200" dirty="0">
                <a:solidFill>
                  <a:schemeClr val="tx1"/>
                </a:solidFill>
                <a:effectLst/>
                <a:latin typeface="TT Hoves"/>
              </a:rPr>
              <a:t>— это распределенная база данных, представляющая пространство имен. Пространство имен содержит все сведения, необходимые любому клиенту для поиска любого имени. </a:t>
            </a:r>
          </a:p>
          <a:p>
            <a:pPr algn="just"/>
            <a:r>
              <a:rPr lang="ru-RU" sz="1800" b="0" i="0" kern="1200" dirty="0">
                <a:solidFill>
                  <a:schemeClr val="tx1"/>
                </a:solidFill>
                <a:effectLst/>
                <a:latin typeface="TT Hoves"/>
              </a:rPr>
              <a:t>Любой DNS-сервер </a:t>
            </a:r>
            <a:r>
              <a:rPr lang="ru-RU" sz="1800" b="1" i="0" kern="1200" dirty="0">
                <a:solidFill>
                  <a:schemeClr val="accent1"/>
                </a:solidFill>
                <a:effectLst/>
                <a:latin typeface="TT Hoves"/>
              </a:rPr>
              <a:t>может отвечать на запросы </a:t>
            </a:r>
            <a:r>
              <a:rPr lang="ru-RU" sz="1800" b="0" i="0" kern="1200" dirty="0">
                <a:solidFill>
                  <a:schemeClr val="tx1"/>
                </a:solidFill>
                <a:effectLst/>
                <a:latin typeface="TT Hoves"/>
              </a:rPr>
              <a:t>о любом имени в своем пространстве имен одним из следующих способов:</a:t>
            </a:r>
          </a:p>
          <a:p>
            <a:pPr marL="685800" indent="-685800" algn="just">
              <a:buFont typeface="Wingdings" panose="05000000000000000000" pitchFamily="2" charset="2"/>
              <a:buChar char="v"/>
            </a:pPr>
            <a:r>
              <a:rPr lang="ru-RU" sz="1800" dirty="0">
                <a:latin typeface="TT Hoves"/>
              </a:rPr>
              <a:t>е</a:t>
            </a:r>
            <a:r>
              <a:rPr lang="ru-RU" sz="1800" b="0" i="0" kern="1200" dirty="0">
                <a:solidFill>
                  <a:schemeClr val="tx1"/>
                </a:solidFill>
                <a:effectLst/>
                <a:latin typeface="TT Hoves"/>
              </a:rPr>
              <a:t>сли </a:t>
            </a:r>
            <a:r>
              <a:rPr lang="ru-RU" sz="1800" i="1" kern="1200" dirty="0">
                <a:solidFill>
                  <a:schemeClr val="tx1"/>
                </a:solidFill>
                <a:effectLst/>
                <a:latin typeface="TT Hoves"/>
              </a:rPr>
              <a:t>ответ </a:t>
            </a:r>
            <a:r>
              <a:rPr lang="ru-RU" sz="1800" b="0" i="1" kern="1200" dirty="0">
                <a:solidFill>
                  <a:schemeClr val="tx1"/>
                </a:solidFill>
                <a:effectLst/>
                <a:latin typeface="TT Hoves"/>
              </a:rPr>
              <a:t>находится </a:t>
            </a:r>
            <a:r>
              <a:rPr lang="ru-RU" sz="1800" i="1" kern="1200" dirty="0">
                <a:solidFill>
                  <a:schemeClr val="tx1"/>
                </a:solidFill>
                <a:effectLst/>
                <a:latin typeface="TT Hoves"/>
              </a:rPr>
              <a:t>в кэше</a:t>
            </a:r>
            <a:r>
              <a:rPr lang="ru-RU" sz="1800" b="0" i="0" kern="1200" dirty="0">
                <a:solidFill>
                  <a:schemeClr val="tx1"/>
                </a:solidFill>
                <a:effectLst/>
                <a:latin typeface="TT Hoves"/>
              </a:rPr>
              <a:t>, он </a:t>
            </a:r>
            <a:r>
              <a:rPr lang="ru-RU" sz="1800" kern="1200" dirty="0">
                <a:solidFill>
                  <a:schemeClr val="tx1"/>
                </a:solidFill>
                <a:effectLst/>
                <a:latin typeface="TT Hoves"/>
              </a:rPr>
              <a:t>отвечает на запрос из кэша;</a:t>
            </a:r>
            <a:endParaRPr lang="ru-RU" sz="1800" b="0" i="0" kern="1200" dirty="0">
              <a:solidFill>
                <a:schemeClr val="tx1"/>
              </a:solidFill>
              <a:effectLst/>
              <a:latin typeface="TT Hoves"/>
            </a:endParaRPr>
          </a:p>
          <a:p>
            <a:pPr marL="685800" indent="-685800" algn="just">
              <a:buFont typeface="Wingdings" panose="05000000000000000000" pitchFamily="2" charset="2"/>
              <a:buChar char="v"/>
            </a:pPr>
            <a:r>
              <a:rPr lang="ru-RU" sz="1800" dirty="0">
                <a:latin typeface="TT Hoves"/>
              </a:rPr>
              <a:t>е</a:t>
            </a:r>
            <a:r>
              <a:rPr lang="ru-RU" sz="1800" b="0" i="0" kern="1200" dirty="0">
                <a:solidFill>
                  <a:schemeClr val="tx1"/>
                </a:solidFill>
                <a:effectLst/>
                <a:latin typeface="TT Hoves"/>
              </a:rPr>
              <a:t>сли сервер </a:t>
            </a:r>
            <a:r>
              <a:rPr lang="ru-RU" sz="1800" b="0" i="1" kern="1200" dirty="0">
                <a:solidFill>
                  <a:schemeClr val="tx1"/>
                </a:solidFill>
                <a:effectLst/>
                <a:latin typeface="TT Hoves"/>
              </a:rPr>
              <a:t>не может ответить на запрос </a:t>
            </a:r>
            <a:r>
              <a:rPr lang="ru-RU" sz="1800" b="0" i="0" kern="1200" dirty="0">
                <a:solidFill>
                  <a:schemeClr val="tx1"/>
                </a:solidFill>
                <a:effectLst/>
                <a:latin typeface="TT Hoves"/>
              </a:rPr>
              <a:t>из своего кэша или зон, он запрашивает другие серверы для ответа;</a:t>
            </a:r>
          </a:p>
          <a:p>
            <a:pPr marL="685800" indent="-685800" algn="just">
              <a:buFont typeface="Wingdings" panose="05000000000000000000" pitchFamily="2" charset="2"/>
              <a:buChar char="v"/>
            </a:pPr>
            <a:r>
              <a:rPr lang="ru-RU" sz="1800" dirty="0">
                <a:latin typeface="TT Hoves"/>
              </a:rPr>
              <a:t>е</a:t>
            </a:r>
            <a:r>
              <a:rPr lang="ru-RU" sz="1800" b="0" i="0" kern="1200" dirty="0">
                <a:solidFill>
                  <a:schemeClr val="tx1"/>
                </a:solidFill>
                <a:effectLst/>
                <a:latin typeface="TT Hoves"/>
              </a:rPr>
              <a:t>сли </a:t>
            </a:r>
            <a:r>
              <a:rPr lang="ru-RU" sz="1800" b="0" i="1" kern="1200" dirty="0">
                <a:solidFill>
                  <a:schemeClr val="tx1"/>
                </a:solidFill>
                <a:effectLst/>
                <a:latin typeface="TT Hoves"/>
              </a:rPr>
              <a:t>ответ находится в зоне</a:t>
            </a:r>
            <a:r>
              <a:rPr lang="ru-RU" sz="1800" b="0" i="0" kern="1200" dirty="0">
                <a:solidFill>
                  <a:schemeClr val="tx1"/>
                </a:solidFill>
                <a:effectLst/>
                <a:latin typeface="TT Hoves"/>
              </a:rPr>
              <a:t>, размещенной DNS-сервером, он отвечает на запрос из зоны. </a:t>
            </a:r>
            <a:endParaRPr lang="ru-RU" sz="400" dirty="0">
              <a:latin typeface="TT Hoves"/>
            </a:endParaRPr>
          </a:p>
        </p:txBody>
      </p:sp>
      <p:sp>
        <p:nvSpPr>
          <p:cNvPr id="5" name="TextBox 4">
            <a:extLst>
              <a:ext uri="{FF2B5EF4-FFF2-40B4-BE49-F238E27FC236}">
                <a16:creationId xmlns:a16="http://schemas.microsoft.com/office/drawing/2014/main" id="{C4BF06FD-09F1-4387-89F2-31632BDAA835}"/>
              </a:ext>
            </a:extLst>
          </p:cNvPr>
          <p:cNvSpPr txBox="1"/>
          <p:nvPr/>
        </p:nvSpPr>
        <p:spPr>
          <a:xfrm>
            <a:off x="5124450" y="310757"/>
            <a:ext cx="6624638" cy="769441"/>
          </a:xfrm>
          <a:prstGeom prst="rect">
            <a:avLst/>
          </a:prstGeom>
          <a:noFill/>
        </p:spPr>
        <p:txBody>
          <a:bodyPr wrap="square" rtlCol="0">
            <a:spAutoFit/>
          </a:bodyPr>
          <a:lstStyle/>
          <a:p>
            <a:r>
              <a:rPr lang="ru-RU" sz="4400" dirty="0">
                <a:effectLst>
                  <a:outerShdw blurRad="38100" dist="38100" dir="2700000" algn="tl">
                    <a:srgbClr val="000000">
                      <a:alpha val="43137"/>
                    </a:srgbClr>
                  </a:outerShdw>
                </a:effectLst>
                <a:latin typeface="TT Hoves DemiBold"/>
              </a:rPr>
              <a:t>Система доменных имён</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2357526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06F50CC-7D39-430B-9502-56FEECC165F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15" name="Текст 8">
            <a:extLst>
              <a:ext uri="{FF2B5EF4-FFF2-40B4-BE49-F238E27FC236}">
                <a16:creationId xmlns:a16="http://schemas.microsoft.com/office/drawing/2014/main" id="{0830C4F3-6F6C-4CAF-94D4-877F2C2838C9}"/>
              </a:ext>
            </a:extLst>
          </p:cNvPr>
          <p:cNvSpPr txBox="1">
            <a:spLocks/>
          </p:cNvSpPr>
          <p:nvPr/>
        </p:nvSpPr>
        <p:spPr>
          <a:xfrm>
            <a:off x="4890051" y="1936903"/>
            <a:ext cx="6440558" cy="298419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600" kern="1200">
                <a:solidFill>
                  <a:schemeClr val="tx1"/>
                </a:solidFill>
                <a:latin typeface="+mn-lt"/>
                <a:ea typeface="+mn-ea"/>
                <a:cs typeface="+mn-cs"/>
              </a:defRPr>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400" kern="1200">
                <a:solidFill>
                  <a:schemeClr val="tx1"/>
                </a:solidFill>
                <a:latin typeface="+mn-lt"/>
                <a:ea typeface="+mn-ea"/>
                <a:cs typeface="+mn-cs"/>
              </a:defRPr>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200" kern="1200">
                <a:solidFill>
                  <a:schemeClr val="tx1"/>
                </a:solidFill>
                <a:latin typeface="+mn-lt"/>
                <a:ea typeface="+mn-ea"/>
                <a:cs typeface="+mn-cs"/>
              </a:defRPr>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000" kern="1200">
                <a:solidFill>
                  <a:schemeClr val="tx1"/>
                </a:solidFill>
                <a:latin typeface="+mn-lt"/>
                <a:ea typeface="+mn-ea"/>
                <a:cs typeface="+mn-cs"/>
              </a:defRPr>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685800" indent="-685800" algn="just">
              <a:buFont typeface="Wingdings" panose="05000000000000000000" pitchFamily="2" charset="2"/>
              <a:buChar char="v"/>
            </a:pPr>
            <a:r>
              <a:rPr lang="ru-RU" sz="1800" b="1" dirty="0">
                <a:solidFill>
                  <a:schemeClr val="accent1"/>
                </a:solidFill>
                <a:latin typeface="TT Hoves"/>
              </a:rPr>
              <a:t>Зона</a:t>
            </a:r>
            <a:r>
              <a:rPr lang="ru-RU" sz="1800" dirty="0">
                <a:latin typeface="TT Hoves"/>
              </a:rPr>
              <a:t> — это часть дерева DNS, хранящегося на DNS-сервере. </a:t>
            </a:r>
          </a:p>
          <a:p>
            <a:pPr marL="685800" indent="-685800" algn="just">
              <a:buFont typeface="Wingdings" panose="05000000000000000000" pitchFamily="2" charset="2"/>
              <a:buChar char="v"/>
            </a:pPr>
            <a:r>
              <a:rPr lang="ru-RU" sz="1800" dirty="0">
                <a:latin typeface="TT Hoves"/>
              </a:rPr>
              <a:t>Когда DNS-сервер размещает зону, он является </a:t>
            </a:r>
            <a:r>
              <a:rPr lang="ru-RU" sz="1800" b="1" dirty="0">
                <a:solidFill>
                  <a:schemeClr val="accent1"/>
                </a:solidFill>
                <a:latin typeface="TT Hoves"/>
              </a:rPr>
              <a:t>заслуживающим доверия</a:t>
            </a:r>
            <a:r>
              <a:rPr lang="ru-RU" sz="1800" dirty="0">
                <a:latin typeface="TT Hoves"/>
              </a:rPr>
              <a:t> для имен в этой зоне (то есть DNS-сервер может отвечать на запросы любого имени в зоне). </a:t>
            </a:r>
          </a:p>
          <a:p>
            <a:pPr marL="685800" indent="-685800" algn="just">
              <a:buFont typeface="Wingdings" panose="05000000000000000000" pitchFamily="2" charset="2"/>
              <a:buChar char="v"/>
            </a:pPr>
            <a:r>
              <a:rPr lang="ru-RU" sz="1800" dirty="0">
                <a:latin typeface="TT Hoves"/>
              </a:rPr>
              <a:t>Например, сервер, на котором размещена </a:t>
            </a:r>
            <a:r>
              <a:rPr lang="ru-RU" sz="1800" b="1" dirty="0">
                <a:latin typeface="TT Hoves"/>
              </a:rPr>
              <a:t>зона contoso.com</a:t>
            </a:r>
            <a:r>
              <a:rPr lang="ru-RU" sz="1800" dirty="0">
                <a:latin typeface="TT Hoves"/>
              </a:rPr>
              <a:t>, может отвечать на запросы </a:t>
            </a:r>
            <a:r>
              <a:rPr lang="ru-RU" sz="1800" b="1" dirty="0">
                <a:latin typeface="TT Hoves"/>
              </a:rPr>
              <a:t>любого имени в contoso.com</a:t>
            </a:r>
            <a:r>
              <a:rPr lang="ru-RU" sz="1800" dirty="0">
                <a:latin typeface="TT Hoves"/>
              </a:rPr>
              <a:t>.</a:t>
            </a:r>
          </a:p>
        </p:txBody>
      </p:sp>
      <p:sp>
        <p:nvSpPr>
          <p:cNvPr id="7" name="TextBox 6">
            <a:extLst>
              <a:ext uri="{FF2B5EF4-FFF2-40B4-BE49-F238E27FC236}">
                <a16:creationId xmlns:a16="http://schemas.microsoft.com/office/drawing/2014/main" id="{BB0CE442-CBE9-4BAB-B755-21689E6E61E3}"/>
              </a:ext>
            </a:extLst>
          </p:cNvPr>
          <p:cNvSpPr txBox="1"/>
          <p:nvPr/>
        </p:nvSpPr>
        <p:spPr>
          <a:xfrm>
            <a:off x="5124450" y="310757"/>
            <a:ext cx="6624638" cy="769441"/>
          </a:xfrm>
          <a:prstGeom prst="rect">
            <a:avLst/>
          </a:prstGeom>
          <a:noFill/>
        </p:spPr>
        <p:txBody>
          <a:bodyPr wrap="square" rtlCol="0">
            <a:spAutoFit/>
          </a:bodyPr>
          <a:lstStyle/>
          <a:p>
            <a:pPr algn="ctr"/>
            <a:r>
              <a:rPr lang="en-US" sz="4400" dirty="0">
                <a:effectLst>
                  <a:outerShdw blurRad="38100" dist="38100" dir="2700000" algn="tl">
                    <a:srgbClr val="000000">
                      <a:alpha val="43137"/>
                    </a:srgbClr>
                  </a:outerShdw>
                </a:effectLst>
                <a:latin typeface="TT Hoves DemiBold"/>
              </a:rPr>
              <a:t>DNS-</a:t>
            </a:r>
            <a:r>
              <a:rPr lang="ru-RU" sz="4400" dirty="0">
                <a:effectLst>
                  <a:outerShdw blurRad="38100" dist="38100" dir="2700000" algn="tl">
                    <a:srgbClr val="000000">
                      <a:alpha val="43137"/>
                    </a:srgbClr>
                  </a:outerShdw>
                </a:effectLst>
                <a:latin typeface="TT Hoves DemiBold"/>
              </a:rPr>
              <a:t>зона</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920341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4">
            <a:extLst>
              <a:ext uri="{FF2B5EF4-FFF2-40B4-BE49-F238E27FC236}">
                <a16:creationId xmlns:a16="http://schemas.microsoft.com/office/drawing/2014/main" id="{D06F50CC-7D39-430B-9502-56FEECC165F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15" name="Текст 8">
            <a:extLst>
              <a:ext uri="{FF2B5EF4-FFF2-40B4-BE49-F238E27FC236}">
                <a16:creationId xmlns:a16="http://schemas.microsoft.com/office/drawing/2014/main" id="{0830C4F3-6F6C-4CAF-94D4-877F2C2838C9}"/>
              </a:ext>
            </a:extLst>
          </p:cNvPr>
          <p:cNvSpPr txBox="1">
            <a:spLocks/>
          </p:cNvSpPr>
          <p:nvPr/>
        </p:nvSpPr>
        <p:spPr>
          <a:xfrm>
            <a:off x="4890051" y="2157651"/>
            <a:ext cx="6440558" cy="2984194"/>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600" kern="1200">
                <a:solidFill>
                  <a:schemeClr val="tx1"/>
                </a:solidFill>
                <a:latin typeface="+mn-lt"/>
                <a:ea typeface="+mn-ea"/>
                <a:cs typeface="+mn-cs"/>
              </a:defRPr>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400" kern="1200">
                <a:solidFill>
                  <a:schemeClr val="tx1"/>
                </a:solidFill>
                <a:latin typeface="+mn-lt"/>
                <a:ea typeface="+mn-ea"/>
                <a:cs typeface="+mn-cs"/>
              </a:defRPr>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200" kern="1200">
                <a:solidFill>
                  <a:schemeClr val="tx1"/>
                </a:solidFill>
                <a:latin typeface="+mn-lt"/>
                <a:ea typeface="+mn-ea"/>
                <a:cs typeface="+mn-cs"/>
              </a:defRPr>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000" kern="1200">
                <a:solidFill>
                  <a:schemeClr val="tx1"/>
                </a:solidFill>
                <a:latin typeface="+mn-lt"/>
                <a:ea typeface="+mn-ea"/>
                <a:cs typeface="+mn-cs"/>
              </a:defRPr>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lang="ru-RU"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lgn="just">
              <a:buFont typeface="Wingdings" panose="05000000000000000000" pitchFamily="2" charset="2"/>
              <a:buChar char="v"/>
            </a:pPr>
            <a:r>
              <a:rPr lang="ru-RU" sz="1800" b="1" i="0" kern="1200" dirty="0">
                <a:solidFill>
                  <a:schemeClr val="accent1"/>
                </a:solidFill>
                <a:effectLst/>
                <a:latin typeface="TT Hoves"/>
              </a:rPr>
              <a:t>Делегирование</a:t>
            </a:r>
            <a:r>
              <a:rPr lang="ru-RU" sz="1800" b="0" i="0" kern="1200" dirty="0">
                <a:solidFill>
                  <a:schemeClr val="tx1"/>
                </a:solidFill>
                <a:effectLst/>
                <a:latin typeface="TT Hoves"/>
              </a:rPr>
              <a:t> — </a:t>
            </a:r>
            <a:r>
              <a:rPr kumimoji="0" lang="ru-RU" altLang="ru-RU" sz="1800" b="0" i="0" u="none" strike="noStrike" cap="none" normalizeH="0" baseline="0" dirty="0">
                <a:ln>
                  <a:noFill/>
                </a:ln>
                <a:solidFill>
                  <a:schemeClr val="tx1"/>
                </a:solidFill>
                <a:effectLst/>
                <a:latin typeface="TT Hoves" panose="02000503030000020004"/>
              </a:rPr>
              <a:t>это запись в родительской зоне, в которой указан </a:t>
            </a:r>
            <a:r>
              <a:rPr kumimoji="0" lang="en-US" altLang="ru-RU" sz="1800" b="0" i="0" u="none" strike="noStrike" cap="none" normalizeH="0" baseline="0" dirty="0">
                <a:ln>
                  <a:noFill/>
                </a:ln>
                <a:solidFill>
                  <a:schemeClr val="tx1"/>
                </a:solidFill>
                <a:effectLst/>
                <a:latin typeface="TT Hoves" panose="02000503030000020004"/>
              </a:rPr>
              <a:t>DNS</a:t>
            </a:r>
            <a:r>
              <a:rPr kumimoji="0" lang="ru-RU" altLang="ru-RU" sz="1800" b="0" i="0" u="none" strike="noStrike" cap="none" normalizeH="0" baseline="0" dirty="0">
                <a:ln>
                  <a:noFill/>
                </a:ln>
                <a:solidFill>
                  <a:schemeClr val="tx1"/>
                </a:solidFill>
                <a:effectLst/>
                <a:latin typeface="TT Hoves" panose="02000503030000020004"/>
              </a:rPr>
              <a:t>, имеющий </a:t>
            </a:r>
            <a:r>
              <a:rPr lang="ru-RU" altLang="ru-RU" sz="1800" dirty="0">
                <a:latin typeface="TT Hoves" panose="02000503030000020004"/>
              </a:rPr>
              <a:t>некоторую </a:t>
            </a:r>
            <a:r>
              <a:rPr lang="en-US" altLang="ru-RU" sz="1800" dirty="0">
                <a:latin typeface="TT Hoves" panose="02000503030000020004"/>
              </a:rPr>
              <a:t>“</a:t>
            </a:r>
            <a:r>
              <a:rPr lang="ru-RU" altLang="ru-RU" sz="1800" dirty="0">
                <a:latin typeface="TT Hoves" panose="02000503030000020004"/>
              </a:rPr>
              <a:t>власть</a:t>
            </a:r>
            <a:r>
              <a:rPr lang="en-US" altLang="ru-RU" sz="1800" dirty="0">
                <a:latin typeface="TT Hoves" panose="02000503030000020004"/>
              </a:rPr>
              <a:t>” </a:t>
            </a:r>
            <a:r>
              <a:rPr lang="ru-RU" altLang="ru-RU" sz="1800" dirty="0">
                <a:latin typeface="TT Hoves" panose="02000503030000020004"/>
              </a:rPr>
              <a:t>над зоной </a:t>
            </a:r>
            <a:r>
              <a:rPr lang="ru-RU" sz="1800" b="0" i="0" kern="1200" dirty="0">
                <a:solidFill>
                  <a:schemeClr val="tx1"/>
                </a:solidFill>
                <a:effectLst/>
                <a:latin typeface="TT Hoves" panose="02000503030000020004"/>
              </a:rPr>
              <a:t>на следующем уровне иерархии. Оно позволяет серверам в одной зоне направлять клиентов на серверы в других зонах. </a:t>
            </a:r>
          </a:p>
        </p:txBody>
      </p:sp>
      <p:sp>
        <p:nvSpPr>
          <p:cNvPr id="5" name="TextBox 4">
            <a:extLst>
              <a:ext uri="{FF2B5EF4-FFF2-40B4-BE49-F238E27FC236}">
                <a16:creationId xmlns:a16="http://schemas.microsoft.com/office/drawing/2014/main" id="{88F1E14C-3B02-4DC5-B9A6-7B143AC89975}"/>
              </a:ext>
            </a:extLst>
          </p:cNvPr>
          <p:cNvSpPr txBox="1"/>
          <p:nvPr/>
        </p:nvSpPr>
        <p:spPr>
          <a:xfrm>
            <a:off x="5124450" y="310757"/>
            <a:ext cx="6624638"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Делегирование</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825929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NS concepts">
            <a:extLst>
              <a:ext uri="{FF2B5EF4-FFF2-40B4-BE49-F238E27FC236}">
                <a16:creationId xmlns:a16="http://schemas.microsoft.com/office/drawing/2014/main" id="{2F9C4A3F-8A9B-493C-9E1D-03CBD89EA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2" y="1307432"/>
            <a:ext cx="3730545" cy="4790515"/>
          </a:xfrm>
          <a:prstGeom prst="rect">
            <a:avLst/>
          </a:prstGeom>
          <a:noFill/>
          <a:extLst>
            <a:ext uri="{909E8E84-426E-40DD-AFC4-6F175D3DCCD1}">
              <a14:hiddenFill xmlns:a14="http://schemas.microsoft.com/office/drawing/2010/main">
                <a:solidFill>
                  <a:srgbClr val="FFFFFF"/>
                </a:solidFill>
              </a14:hiddenFill>
            </a:ext>
          </a:extLst>
        </p:spPr>
      </p:pic>
      <p:sp>
        <p:nvSpPr>
          <p:cNvPr id="3" name="Текст 4">
            <a:extLst>
              <a:ext uri="{FF2B5EF4-FFF2-40B4-BE49-F238E27FC236}">
                <a16:creationId xmlns:a16="http://schemas.microsoft.com/office/drawing/2014/main" id="{D06F50CC-7D39-430B-9502-56FEECC165FC}"/>
              </a:ext>
            </a:extLst>
          </p:cNvPr>
          <p:cNvSpPr txBox="1">
            <a:spLocks/>
          </p:cNvSpPr>
          <p:nvPr/>
        </p:nvSpPr>
        <p:spPr>
          <a:xfrm>
            <a:off x="356686" y="334528"/>
            <a:ext cx="2710364" cy="365125"/>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4"/>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4"/>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1200" dirty="0">
                <a:latin typeface="TT Hoves"/>
              </a:rPr>
              <a:t>Архитектура </a:t>
            </a:r>
            <a:r>
              <a:rPr lang="en-US" sz="1200" dirty="0">
                <a:latin typeface="TT Hoves"/>
              </a:rPr>
              <a:t>Web</a:t>
            </a:r>
            <a:r>
              <a:rPr lang="ru-RU" sz="1200" dirty="0">
                <a:latin typeface="TT Hoves"/>
              </a:rPr>
              <a:t>: </a:t>
            </a:r>
            <a:r>
              <a:rPr lang="en-US" sz="1200" dirty="0">
                <a:latin typeface="TT Hoves"/>
              </a:rPr>
              <a:t>DNS</a:t>
            </a:r>
            <a:r>
              <a:rPr lang="ru-RU" sz="1200" dirty="0">
                <a:latin typeface="TT Hoves"/>
              </a:rPr>
              <a:t> </a:t>
            </a:r>
          </a:p>
        </p:txBody>
      </p:sp>
      <p:sp>
        <p:nvSpPr>
          <p:cNvPr id="6" name="TextBox 5">
            <a:extLst>
              <a:ext uri="{FF2B5EF4-FFF2-40B4-BE49-F238E27FC236}">
                <a16:creationId xmlns:a16="http://schemas.microsoft.com/office/drawing/2014/main" id="{CFA76487-273A-4CC6-8F26-12EC863DDD52}"/>
              </a:ext>
            </a:extLst>
          </p:cNvPr>
          <p:cNvSpPr txBox="1"/>
          <p:nvPr/>
        </p:nvSpPr>
        <p:spPr>
          <a:xfrm>
            <a:off x="4727577" y="1717530"/>
            <a:ext cx="7021511" cy="3970318"/>
          </a:xfrm>
          <a:prstGeom prst="rect">
            <a:avLst/>
          </a:prstGeom>
          <a:noFill/>
        </p:spPr>
        <p:txBody>
          <a:bodyPr wrap="square">
            <a:spAutoFit/>
          </a:bodyPr>
          <a:lstStyle/>
          <a:p>
            <a:pPr algn="just"/>
            <a:r>
              <a:rPr lang="ru-RU" dirty="0">
                <a:latin typeface="TT Hoves"/>
              </a:rPr>
              <a:t>П</a:t>
            </a:r>
            <a:r>
              <a:rPr lang="ru-RU" sz="1800" b="0" i="0" kern="1200" dirty="0">
                <a:solidFill>
                  <a:schemeClr val="tx1"/>
                </a:solidFill>
                <a:effectLst/>
                <a:latin typeface="TT Hoves"/>
              </a:rPr>
              <a:t>ример делегирования:</a:t>
            </a:r>
          </a:p>
          <a:p>
            <a:pPr algn="just"/>
            <a:endParaRPr lang="ru-RU" sz="18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r>
              <a:rPr lang="ru-RU" sz="1800" b="0" i="0" kern="1200" dirty="0">
                <a:solidFill>
                  <a:schemeClr val="tx1"/>
                </a:solidFill>
                <a:effectLst/>
                <a:latin typeface="TT Hoves"/>
              </a:rPr>
              <a:t>Корневой сервер DNS размещает корневую зону</a:t>
            </a:r>
            <a:r>
              <a:rPr lang="ru-RU" dirty="0">
                <a:latin typeface="TT Hoves"/>
              </a:rPr>
              <a:t> (</a:t>
            </a:r>
            <a:r>
              <a:rPr lang="en-US" dirty="0">
                <a:latin typeface="TT Hoves"/>
              </a:rPr>
              <a:t>“ . ”)</a:t>
            </a:r>
            <a:r>
              <a:rPr lang="ru-RU" dirty="0">
                <a:latin typeface="TT Hoves"/>
              </a:rPr>
              <a:t>;</a:t>
            </a:r>
            <a:endParaRPr lang="ru-RU" sz="18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endParaRPr lang="ru-RU" sz="18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r>
              <a:rPr lang="ru-RU" sz="1800" b="0" i="0" kern="1200" dirty="0">
                <a:solidFill>
                  <a:schemeClr val="tx1"/>
                </a:solidFill>
                <a:effectLst/>
                <a:latin typeface="TT Hoves"/>
              </a:rPr>
              <a:t>Корневая зона содержит </a:t>
            </a:r>
            <a:r>
              <a:rPr lang="ru-RU" sz="1800" b="0" i="1" kern="1200" dirty="0">
                <a:solidFill>
                  <a:schemeClr val="tx1"/>
                </a:solidFill>
                <a:effectLst/>
                <a:latin typeface="TT Hoves"/>
              </a:rPr>
              <a:t>делегирование</a:t>
            </a:r>
            <a:r>
              <a:rPr lang="ru-RU" sz="1800" b="0" i="0" kern="1200" dirty="0">
                <a:solidFill>
                  <a:schemeClr val="tx1"/>
                </a:solidFill>
                <a:effectLst/>
                <a:latin typeface="TT Hoves"/>
              </a:rPr>
              <a:t> в зону на следующем уровне иерархии— зоне </a:t>
            </a:r>
            <a:r>
              <a:rPr lang="ru-RU" sz="1800" b="0" i="0" kern="1200" dirty="0" err="1">
                <a:solidFill>
                  <a:schemeClr val="tx1"/>
                </a:solidFill>
                <a:effectLst/>
                <a:latin typeface="TT Hoves"/>
              </a:rPr>
              <a:t>com</a:t>
            </a:r>
            <a:r>
              <a:rPr lang="ru-RU" dirty="0">
                <a:latin typeface="TT Hoves"/>
              </a:rPr>
              <a:t>;</a:t>
            </a:r>
            <a:endParaRPr lang="ru-RU" sz="18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endParaRPr lang="ru-RU" sz="1800" b="0" i="0" kern="1200" dirty="0">
              <a:solidFill>
                <a:schemeClr val="tx1"/>
              </a:solidFill>
              <a:effectLst/>
              <a:latin typeface="TT Hoves"/>
            </a:endParaRPr>
          </a:p>
          <a:p>
            <a:pPr marL="285750" indent="-285750" algn="just">
              <a:buClr>
                <a:schemeClr val="accent1"/>
              </a:buClr>
              <a:buFont typeface="Wingdings" panose="05000000000000000000" pitchFamily="2" charset="2"/>
              <a:buChar char="v"/>
            </a:pPr>
            <a:r>
              <a:rPr lang="ru-RU" sz="1800" b="0" i="0" kern="1200" dirty="0">
                <a:solidFill>
                  <a:schemeClr val="tx1"/>
                </a:solidFill>
                <a:effectLst/>
                <a:latin typeface="TT Hoves"/>
              </a:rPr>
              <a:t>Делегирование в корневой зоне сообщает </a:t>
            </a:r>
            <a:r>
              <a:rPr lang="ru-RU" dirty="0">
                <a:latin typeface="TT Hoves" panose="02000503030000020004"/>
              </a:rPr>
              <a:t>корневому серверу DNS, что для поиска </a:t>
            </a:r>
            <a:r>
              <a:rPr lang="ru-RU" dirty="0" err="1">
                <a:latin typeface="TT Hoves" panose="02000503030000020004"/>
              </a:rPr>
              <a:t>com</a:t>
            </a:r>
            <a:r>
              <a:rPr lang="ru-RU" dirty="0">
                <a:latin typeface="TT Hoves" panose="02000503030000020004"/>
              </a:rPr>
              <a:t>-зоны он должен связаться с Com-сервером. </a:t>
            </a:r>
          </a:p>
          <a:p>
            <a:pPr marL="285750" indent="-285750" algn="just">
              <a:buClr>
                <a:schemeClr val="accent1"/>
              </a:buClr>
              <a:buFont typeface="Wingdings" panose="05000000000000000000" pitchFamily="2" charset="2"/>
              <a:buChar char="v"/>
            </a:pPr>
            <a:endParaRPr lang="ru-RU" dirty="0">
              <a:latin typeface="TT Hoves" panose="02000503030000020004"/>
            </a:endParaRPr>
          </a:p>
          <a:p>
            <a:pPr marL="285750" indent="-285750" algn="just">
              <a:buClr>
                <a:schemeClr val="accent1"/>
              </a:buClr>
              <a:buFont typeface="Wingdings" panose="05000000000000000000" pitchFamily="2" charset="2"/>
              <a:buChar char="v"/>
            </a:pPr>
            <a:r>
              <a:rPr lang="ru-RU" dirty="0">
                <a:latin typeface="TT Hoves" panose="02000503030000020004"/>
              </a:rPr>
              <a:t>Аналогично, делегирование в зоне </a:t>
            </a:r>
            <a:r>
              <a:rPr lang="ru-RU" dirty="0" err="1">
                <a:latin typeface="TT Hoves" panose="02000503030000020004"/>
              </a:rPr>
              <a:t>com</a:t>
            </a:r>
            <a:r>
              <a:rPr lang="ru-RU" dirty="0">
                <a:latin typeface="TT Hoves" panose="02000503030000020004"/>
              </a:rPr>
              <a:t> сообщает серверу Com, что для поиска contoso.com зоне, он должен связаться с сервером </a:t>
            </a:r>
            <a:r>
              <a:rPr lang="ru-RU" dirty="0" err="1">
                <a:latin typeface="TT Hoves" panose="02000503030000020004"/>
              </a:rPr>
              <a:t>Contoso</a:t>
            </a:r>
            <a:r>
              <a:rPr lang="ru-RU" dirty="0">
                <a:latin typeface="TT Hoves" panose="02000503030000020004"/>
              </a:rPr>
              <a:t>.</a:t>
            </a:r>
          </a:p>
        </p:txBody>
      </p:sp>
      <p:sp>
        <p:nvSpPr>
          <p:cNvPr id="8" name="TextBox 7">
            <a:extLst>
              <a:ext uri="{FF2B5EF4-FFF2-40B4-BE49-F238E27FC236}">
                <a16:creationId xmlns:a16="http://schemas.microsoft.com/office/drawing/2014/main" id="{F838E9D1-6053-4BF0-A6E2-ECD1554251FA}"/>
              </a:ext>
            </a:extLst>
          </p:cNvPr>
          <p:cNvSpPr txBox="1"/>
          <p:nvPr/>
        </p:nvSpPr>
        <p:spPr>
          <a:xfrm>
            <a:off x="442913" y="310757"/>
            <a:ext cx="11306175" cy="769441"/>
          </a:xfrm>
          <a:prstGeom prst="rect">
            <a:avLst/>
          </a:prstGeom>
          <a:noFill/>
        </p:spPr>
        <p:txBody>
          <a:bodyPr wrap="square" rtlCol="0">
            <a:spAutoFit/>
          </a:bodyPr>
          <a:lstStyle/>
          <a:p>
            <a:pPr algn="ctr"/>
            <a:r>
              <a:rPr lang="ru-RU" sz="4400" dirty="0">
                <a:effectLst>
                  <a:outerShdw blurRad="38100" dist="38100" dir="2700000" algn="tl">
                    <a:srgbClr val="000000">
                      <a:alpha val="43137"/>
                    </a:srgbClr>
                  </a:outerShdw>
                </a:effectLst>
                <a:latin typeface="TT Hoves DemiBold"/>
              </a:rPr>
              <a:t>Делегирование</a:t>
            </a:r>
            <a:endParaRPr lang="ru-RU" sz="4400" i="0" kern="1200" dirty="0">
              <a:solidFill>
                <a:schemeClr val="tx1"/>
              </a:solidFill>
              <a:effectLst>
                <a:outerShdw blurRad="38100" dist="38100" dir="2700000" algn="tl">
                  <a:srgbClr val="000000">
                    <a:alpha val="43137"/>
                  </a:srgbClr>
                </a:outerShdw>
              </a:effectLst>
              <a:latin typeface="TT Hoves DemiBold"/>
            </a:endParaRPr>
          </a:p>
        </p:txBody>
      </p:sp>
    </p:spTree>
    <p:extLst>
      <p:ext uri="{BB962C8B-B14F-4D97-AF65-F5344CB8AC3E}">
        <p14:creationId xmlns:p14="http://schemas.microsoft.com/office/powerpoint/2010/main" val="3802894056"/>
      </p:ext>
    </p:extLst>
  </p:cSld>
  <p:clrMapOvr>
    <a:masterClrMapping/>
  </p:clrMapOvr>
</p:sld>
</file>

<file path=ppt/theme/theme1.xml><?xml version="1.0" encoding="utf-8"?>
<a:theme xmlns:a="http://schemas.openxmlformats.org/drawingml/2006/main" name="PT">
  <a:themeElements>
    <a:clrScheme name="Positive Technologies">
      <a:dk1>
        <a:srgbClr val="212121"/>
      </a:dk1>
      <a:lt1>
        <a:sysClr val="window" lastClr="FFFFFF"/>
      </a:lt1>
      <a:dk2>
        <a:srgbClr val="BCCBDD"/>
      </a:dk2>
      <a:lt2>
        <a:srgbClr val="D8E0EB"/>
      </a:lt2>
      <a:accent1>
        <a:srgbClr val="FF0000"/>
      </a:accent1>
      <a:accent2>
        <a:srgbClr val="6EC4EA"/>
      </a:accent2>
      <a:accent3>
        <a:srgbClr val="A67497"/>
      </a:accent3>
      <a:accent4>
        <a:srgbClr val="88D6A3"/>
      </a:accent4>
      <a:accent5>
        <a:srgbClr val="FF8780"/>
      </a:accent5>
      <a:accent6>
        <a:srgbClr val="FF4FA3"/>
      </a:accent6>
      <a:hlink>
        <a:srgbClr val="7A7A7A"/>
      </a:hlink>
      <a:folHlink>
        <a:srgbClr val="FFCCCC"/>
      </a:folHlink>
    </a:clrScheme>
    <a:fontScheme name="Positive Technologies">
      <a:majorFont>
        <a:latin typeface="Verdana Bold"/>
        <a:ea typeface=""/>
        <a:cs typeface=""/>
      </a:majorFont>
      <a:minorFont>
        <a:latin typeface="Verdan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T" id="{BA2366E9-A387-41E9-B7F7-07E604E7ECFF}" vid="{EA7E6CB9-86DB-4BB5-8656-9D8E26F71B75}"/>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PT</Template>
  <TotalTime>9431</TotalTime>
  <Words>7905</Words>
  <Application>Microsoft Office PowerPoint</Application>
  <PresentationFormat>Широкоэкранный</PresentationFormat>
  <Paragraphs>570</Paragraphs>
  <Slides>58</Slides>
  <Notes>37</Notes>
  <HiddenSlides>7</HiddenSlides>
  <MMClips>0</MMClips>
  <ScaleCrop>false</ScaleCrop>
  <HeadingPairs>
    <vt:vector size="6" baseType="variant">
      <vt:variant>
        <vt:lpstr>Использованные шрифты</vt:lpstr>
      </vt:variant>
      <vt:variant>
        <vt:i4>9</vt:i4>
      </vt:variant>
      <vt:variant>
        <vt:lpstr>Тема</vt:lpstr>
      </vt:variant>
      <vt:variant>
        <vt:i4>1</vt:i4>
      </vt:variant>
      <vt:variant>
        <vt:lpstr>Заголовки слайдов</vt:lpstr>
      </vt:variant>
      <vt:variant>
        <vt:i4>58</vt:i4>
      </vt:variant>
    </vt:vector>
  </HeadingPairs>
  <TitlesOfParts>
    <vt:vector size="68" baseType="lpstr">
      <vt:lpstr>Arial</vt:lpstr>
      <vt:lpstr>Calibri</vt:lpstr>
      <vt:lpstr>Courier New</vt:lpstr>
      <vt:lpstr>Manrope</vt:lpstr>
      <vt:lpstr>TT Hoves</vt:lpstr>
      <vt:lpstr>TT Hoves DemiBold</vt:lpstr>
      <vt:lpstr>Verdana</vt:lpstr>
      <vt:lpstr>Verdana Bold</vt:lpstr>
      <vt:lpstr>Wingdings</vt:lpstr>
      <vt:lpstr>PT</vt:lpstr>
      <vt:lpstr>Архитектура Web </vt:lpstr>
      <vt:lpstr>Domain Name System</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Балансировка нагрузки</vt:lpstr>
      <vt:lpstr>Презентация PowerPoint</vt:lpstr>
      <vt:lpstr>Презентация PowerPoint</vt:lpstr>
      <vt:lpstr>Презентация PowerPoint</vt:lpstr>
      <vt:lpstr>Презентация PowerPoint</vt:lpstr>
      <vt:lpstr>Презентация PowerPoint</vt:lpstr>
      <vt:lpstr>WEB-сервера</vt:lpstr>
      <vt:lpstr>Презентация PowerPoint</vt:lpstr>
      <vt:lpstr>Презентация PowerPoint</vt:lpstr>
      <vt:lpstr>Презентация PowerPoint</vt:lpstr>
      <vt:lpstr>Формы для аутентификации на сайте</vt:lpstr>
      <vt:lpstr>Сервер баз данных</vt:lpstr>
      <vt:lpstr>Презентация PowerPoint</vt:lpstr>
      <vt:lpstr>Презентация PowerPoint</vt:lpstr>
      <vt:lpstr>Презентация PowerPoint</vt:lpstr>
      <vt:lpstr>Презентация PowerPoint</vt:lpstr>
      <vt:lpstr>Презентация PowerPoint</vt:lpstr>
      <vt:lpstr>Синтаксис SQL</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Кэширование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Очереди задач</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Полнотекстовый  поиск</vt:lpstr>
      <vt:lpstr>Спасибо за внимание!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Ivan Pavlov</dc:creator>
  <cp:lastModifiedBy>Александр Кузнецов</cp:lastModifiedBy>
  <cp:revision>86</cp:revision>
  <dcterms:created xsi:type="dcterms:W3CDTF">2022-05-27T08:20:38Z</dcterms:created>
  <dcterms:modified xsi:type="dcterms:W3CDTF">2022-06-12T17:08:55Z</dcterms:modified>
</cp:coreProperties>
</file>